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57" r:id="rId4"/>
    <p:sldId id="269" r:id="rId5"/>
    <p:sldId id="299" r:id="rId6"/>
    <p:sldId id="304" r:id="rId7"/>
    <p:sldId id="330" r:id="rId8"/>
    <p:sldId id="331" r:id="rId9"/>
    <p:sldId id="305" r:id="rId10"/>
    <p:sldId id="332" r:id="rId11"/>
    <p:sldId id="333" r:id="rId12"/>
    <p:sldId id="266" r:id="rId13"/>
    <p:sldId id="296" r:id="rId14"/>
    <p:sldId id="308" r:id="rId15"/>
    <p:sldId id="334" r:id="rId16"/>
    <p:sldId id="352" r:id="rId17"/>
    <p:sldId id="267" r:id="rId18"/>
    <p:sldId id="297" r:id="rId19"/>
    <p:sldId id="306" r:id="rId20"/>
    <p:sldId id="346" r:id="rId21"/>
    <p:sldId id="321" r:id="rId22"/>
    <p:sldId id="335" r:id="rId23"/>
    <p:sldId id="336" r:id="rId24"/>
    <p:sldId id="347" r:id="rId25"/>
    <p:sldId id="322" r:id="rId26"/>
    <p:sldId id="268" r:id="rId27"/>
    <p:sldId id="337" r:id="rId28"/>
    <p:sldId id="338" r:id="rId29"/>
    <p:sldId id="339" r:id="rId30"/>
    <p:sldId id="340" r:id="rId31"/>
    <p:sldId id="348" r:id="rId32"/>
    <p:sldId id="341" r:id="rId33"/>
    <p:sldId id="342" r:id="rId34"/>
    <p:sldId id="343" r:id="rId35"/>
    <p:sldId id="344" r:id="rId36"/>
    <p:sldId id="345" r:id="rId37"/>
    <p:sldId id="350" r:id="rId38"/>
    <p:sldId id="351" r:id="rId39"/>
    <p:sldId id="323" r:id="rId40"/>
    <p:sldId id="328" r:id="rId41"/>
    <p:sldId id="272"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0B6"/>
    <a:srgbClr val="B8C2CE"/>
    <a:srgbClr val="F1522E"/>
    <a:srgbClr val="EF6E2F"/>
    <a:srgbClr val="E03400"/>
    <a:srgbClr val="FF3C00"/>
    <a:srgbClr val="C82F00"/>
    <a:srgbClr val="D35A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9037955" y="1838960"/>
            <a:ext cx="1800000" cy="1800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30985" y="2546985"/>
            <a:ext cx="7133330" cy="830997"/>
          </a:xfrm>
          <a:prstGeom prst="rect">
            <a:avLst/>
          </a:prstGeom>
          <a:noFill/>
        </p:spPr>
        <p:txBody>
          <a:bodyPr wrap="square" rtlCol="0">
            <a:spAutoFit/>
          </a:bodyPr>
          <a:lstStyle/>
          <a:p>
            <a:pPr algn="l"/>
            <a:r>
              <a:rPr lang="en-US" altLang="zh-CN" sz="4800" b="1" dirty="0">
                <a:solidFill>
                  <a:schemeClr val="tx1">
                    <a:lumMod val="65000"/>
                    <a:lumOff val="35000"/>
                  </a:schemeClr>
                </a:solidFill>
                <a:latin typeface="等线" panose="02010600030101010101" charset="-122"/>
                <a:ea typeface="等线" panose="02010600030101010101" charset="-122"/>
                <a:cs typeface="+mj-lt"/>
                <a:sym typeface="+mn-ea"/>
              </a:rPr>
              <a:t>UML</a:t>
            </a:r>
            <a:r>
              <a:rPr lang="zh-CN" altLang="en-US" sz="4800" b="1" dirty="0">
                <a:solidFill>
                  <a:schemeClr val="tx1">
                    <a:lumMod val="65000"/>
                    <a:lumOff val="35000"/>
                  </a:schemeClr>
                </a:solidFill>
                <a:latin typeface="等线" panose="02010600030101010101" charset="-122"/>
                <a:ea typeface="等线" panose="02010600030101010101" charset="-122"/>
                <a:cs typeface="+mj-lt"/>
                <a:sym typeface="+mn-ea"/>
              </a:rPr>
              <a:t>在本次项目中的应用</a:t>
            </a:r>
          </a:p>
        </p:txBody>
      </p:sp>
      <p:sp>
        <p:nvSpPr>
          <p:cNvPr id="6" name="文本框 5"/>
          <p:cNvSpPr txBox="1"/>
          <p:nvPr/>
        </p:nvSpPr>
        <p:spPr>
          <a:xfrm>
            <a:off x="1530985" y="4230407"/>
            <a:ext cx="4131584" cy="830997"/>
          </a:xfrm>
          <a:prstGeom prst="rect">
            <a:avLst/>
          </a:prstGeom>
          <a:noFill/>
        </p:spPr>
        <p:txBody>
          <a:bodyPr wrap="square" rtlCol="0">
            <a:spAutoFit/>
          </a:bodyPr>
          <a:lstStyle/>
          <a:p>
            <a:r>
              <a:rPr lang="en-US" altLang="zh-CN" sz="2800" b="1" dirty="0">
                <a:solidFill>
                  <a:schemeClr val="tx1">
                    <a:lumMod val="65000"/>
                    <a:lumOff val="35000"/>
                  </a:schemeClr>
                </a:solidFill>
                <a:latin typeface="等线" panose="02010600030101010101" charset="-122"/>
                <a:ea typeface="等线" panose="02010600030101010101" charset="-122"/>
                <a:sym typeface="+mn-ea"/>
              </a:rPr>
              <a:t>Reporter </a:t>
            </a:r>
            <a:r>
              <a:rPr lang="en-US" altLang="zh-CN" sz="2000" b="1" dirty="0">
                <a:solidFill>
                  <a:schemeClr val="tx1">
                    <a:lumMod val="65000"/>
                    <a:lumOff val="35000"/>
                  </a:schemeClr>
                </a:solidFill>
                <a:latin typeface="等线" panose="02010600030101010101" charset="-122"/>
                <a:ea typeface="等线" panose="02010600030101010101" charset="-122"/>
                <a:sym typeface="+mn-ea"/>
              </a:rPr>
              <a:t>: G01</a:t>
            </a:r>
          </a:p>
          <a:p>
            <a:r>
              <a:rPr lang="zh-CN" altLang="en-US" sz="2000" b="1" dirty="0">
                <a:solidFill>
                  <a:schemeClr val="tx1">
                    <a:lumMod val="65000"/>
                    <a:lumOff val="35000"/>
                  </a:schemeClr>
                </a:solidFill>
                <a:latin typeface="等线" panose="02010600030101010101" charset="-122"/>
                <a:ea typeface="等线" panose="02010600030101010101" charset="-122"/>
                <a:sym typeface="+mn-ea"/>
              </a:rPr>
              <a:t>张丁元 童奕伟 郑森瑞 张淇 王泰吉</a:t>
            </a:r>
            <a:endParaRPr lang="en-US" altLang="zh-CN" sz="2000" b="1" dirty="0">
              <a:solidFill>
                <a:schemeClr val="tx1">
                  <a:lumMod val="65000"/>
                  <a:lumOff val="35000"/>
                </a:schemeClr>
              </a:solidFill>
              <a:latin typeface="等线" panose="02010600030101010101" charset="-122"/>
              <a:ea typeface="等线" panose="02010600030101010101" charset="-122"/>
              <a:sym typeface="+mn-ea"/>
            </a:endParaRPr>
          </a:p>
        </p:txBody>
      </p:sp>
      <p:cxnSp>
        <p:nvCxnSpPr>
          <p:cNvPr id="7" name="直接连接符 6"/>
          <p:cNvCxnSpPr/>
          <p:nvPr/>
        </p:nvCxnSpPr>
        <p:spPr>
          <a:xfrm>
            <a:off x="1623695" y="3468370"/>
            <a:ext cx="5999480" cy="12700"/>
          </a:xfrm>
          <a:prstGeom prst="line">
            <a:avLst/>
          </a:prstGeom>
          <a:ln w="190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7623175" y="662940"/>
            <a:ext cx="1296000" cy="1296000"/>
          </a:xfrm>
          <a:prstGeom prst="ellipse">
            <a:avLst/>
          </a:prstGeom>
          <a:solidFill>
            <a:schemeClr val="tx2">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FA0B6"/>
              </a:solidFill>
            </a:endParaRPr>
          </a:p>
        </p:txBody>
      </p:sp>
      <p:sp>
        <p:nvSpPr>
          <p:cNvPr id="20" name="椭圆 19"/>
          <p:cNvSpPr/>
          <p:nvPr/>
        </p:nvSpPr>
        <p:spPr>
          <a:xfrm>
            <a:off x="8130540" y="4375785"/>
            <a:ext cx="1332000" cy="1332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373995" y="339090"/>
            <a:ext cx="1620000" cy="162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1188586"/>
          <p:cNvPicPr>
            <a:picLocks noChangeAspect="1"/>
          </p:cNvPicPr>
          <p:nvPr/>
        </p:nvPicPr>
        <p:blipFill>
          <a:blip r:embed="rId4"/>
          <a:stretch>
            <a:fillRect/>
          </a:stretch>
        </p:blipFill>
        <p:spPr>
          <a:xfrm>
            <a:off x="397510" y="2488565"/>
            <a:ext cx="1005469" cy="900000"/>
          </a:xfrm>
          <a:prstGeom prst="rect">
            <a:avLst/>
          </a:prstGeom>
        </p:spPr>
      </p:pic>
      <p:sp>
        <p:nvSpPr>
          <p:cNvPr id="9" name="斜纹 8"/>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 name="4d4ee8fd82e7c43b96b9e15b507d0b6c">
            <a:hlinkClick r:id="" action="ppaction://media"/>
            <a:extLst>
              <a:ext uri="{FF2B5EF4-FFF2-40B4-BE49-F238E27FC236}">
                <a16:creationId xmlns:a16="http://schemas.microsoft.com/office/drawing/2014/main" id="{DA6F2B58-3191-47CA-9496-FE7F2E9719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3379" y="-112848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5" y="1064260"/>
            <a:ext cx="11329617" cy="5477109"/>
            <a:chOff x="669" y="3431"/>
            <a:chExt cx="14744" cy="7495"/>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1.</a:t>
              </a:r>
              <a:r>
                <a:rPr lang="zh-CN" altLang="en-US" sz="3600" dirty="0">
                  <a:latin typeface="+mn-ea"/>
                  <a:cs typeface="+mj-lt"/>
                  <a:sym typeface="+mn-ea"/>
                </a:rPr>
                <a:t>定义与作用</a:t>
              </a:r>
            </a:p>
          </p:txBody>
        </p:sp>
        <p:sp>
          <p:nvSpPr>
            <p:cNvPr id="10" name="文本框 9"/>
            <p:cNvSpPr txBox="1"/>
            <p:nvPr/>
          </p:nvSpPr>
          <p:spPr>
            <a:xfrm>
              <a:off x="1384" y="4314"/>
              <a:ext cx="14029" cy="6612"/>
            </a:xfrm>
            <a:prstGeom prst="rect">
              <a:avLst/>
            </a:prstGeom>
            <a:noFill/>
          </p:spPr>
          <p:txBody>
            <a:bodyPr wrap="square" rtlCol="0" anchor="t">
              <a:spAutoFit/>
            </a:bodyPr>
            <a:lstStyle/>
            <a:p>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通信图也称为</a:t>
              </a:r>
              <a:r>
                <a:rPr lang="zh-CN" altLang="zh-CN" sz="2800" dirty="0">
                  <a:solidFill>
                    <a:srgbClr val="FF0000"/>
                  </a:solidFill>
                  <a:latin typeface="宋体" panose="02010600030101010101" pitchFamily="2" charset="-122"/>
                  <a:ea typeface="宋体" panose="02010600030101010101" pitchFamily="2" charset="-122"/>
                </a:rPr>
                <a:t>合作图</a:t>
              </a:r>
              <a:r>
                <a:rPr lang="zh-CN" altLang="zh-CN" sz="2800" dirty="0">
                  <a:latin typeface="宋体" panose="02010600030101010101" pitchFamily="2" charset="-122"/>
                  <a:ea typeface="宋体" panose="02010600030101010101" pitchFamily="2" charset="-122"/>
                </a:rPr>
                <a:t>。在UML1.0中被称为</a:t>
              </a:r>
              <a:r>
                <a:rPr lang="zh-CN" altLang="zh-CN" sz="2800" dirty="0">
                  <a:solidFill>
                    <a:srgbClr val="FF0000"/>
                  </a:solidFill>
                  <a:latin typeface="宋体" panose="02010600030101010101" pitchFamily="2" charset="-122"/>
                  <a:ea typeface="宋体" panose="02010600030101010101" pitchFamily="2" charset="-122"/>
                </a:rPr>
                <a:t>协作图</a:t>
              </a:r>
              <a:r>
                <a:rPr lang="zh-CN" altLang="zh-CN" sz="2800" dirty="0">
                  <a:latin typeface="宋体" panose="02010600030101010101" pitchFamily="2" charset="-122"/>
                  <a:ea typeface="宋体" panose="02010600030101010101" pitchFamily="2" charset="-122"/>
                </a:rPr>
                <a:t>，在</a:t>
              </a:r>
              <a:r>
                <a:rPr lang="zh-CN" altLang="zh-CN" sz="2800" dirty="0">
                  <a:solidFill>
                    <a:srgbClr val="FF0000"/>
                  </a:solidFill>
                  <a:latin typeface="宋体" panose="02010600030101010101" pitchFamily="2" charset="-122"/>
                  <a:ea typeface="宋体" panose="02010600030101010101" pitchFamily="2" charset="-122"/>
                </a:rPr>
                <a:t>UML2.0</a:t>
              </a:r>
              <a:r>
                <a:rPr lang="zh-CN" altLang="zh-CN" sz="2800" dirty="0">
                  <a:latin typeface="宋体" panose="02010600030101010101" pitchFamily="2" charset="-122"/>
                  <a:ea typeface="宋体" panose="02010600030101010101" pitchFamily="2" charset="-122"/>
                </a:rPr>
                <a:t>中则不再使用协作图的说法，而是明确定义为“通信图”。通信图是一种交互图，强调的是</a:t>
              </a:r>
              <a:r>
                <a:rPr lang="zh-CN" altLang="zh-CN" sz="2800" dirty="0">
                  <a:solidFill>
                    <a:srgbClr val="FF0000"/>
                  </a:solidFill>
                  <a:latin typeface="宋体" panose="02010600030101010101" pitchFamily="2" charset="-122"/>
                  <a:ea typeface="宋体" panose="02010600030101010101" pitchFamily="2" charset="-122"/>
                </a:rPr>
                <a:t>发送和接受消息的对象之间的组织结构</a:t>
              </a:r>
              <a:r>
                <a:rPr lang="zh-CN" altLang="zh-CN" sz="2800" dirty="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通信图特别适合用来</a:t>
              </a:r>
              <a:r>
                <a:rPr lang="zh-CN" altLang="zh-CN" sz="2800" dirty="0">
                  <a:solidFill>
                    <a:srgbClr val="FF0000"/>
                  </a:solidFill>
                  <a:latin typeface="宋体" panose="02010600030101010101" pitchFamily="2" charset="-122"/>
                  <a:ea typeface="宋体" panose="02010600030101010101" pitchFamily="2" charset="-122"/>
                </a:rPr>
                <a:t>描述少量对象的简单交互</a:t>
              </a:r>
              <a:r>
                <a:rPr lang="zh-CN" altLang="zh-CN" sz="2800" dirty="0">
                  <a:latin typeface="宋体" panose="02010600030101010101" pitchFamily="2" charset="-122"/>
                  <a:ea typeface="宋体" panose="02010600030101010101" pitchFamily="2" charset="-122"/>
                </a:rPr>
                <a:t>。随着对象和消息数量的增多，理解通信图将越来越困难</a:t>
              </a:r>
              <a:r>
                <a:rPr lang="zh-CN" altLang="en-US" sz="2800" dirty="0">
                  <a:latin typeface="宋体" panose="02010600030101010101" pitchFamily="2" charset="-122"/>
                  <a:ea typeface="宋体" panose="02010600030101010101" pitchFamily="2" charset="-122"/>
                </a:rPr>
                <a:t>。</a:t>
              </a:r>
              <a:endParaRPr lang="zh-CN" altLang="zh-CN" sz="2800" dirty="0">
                <a:latin typeface="宋体" panose="02010600030101010101" pitchFamily="2" charset="-122"/>
                <a:ea typeface="宋体" panose="02010600030101010101" pitchFamily="2" charset="-122"/>
              </a:endParaRPr>
            </a:p>
            <a:p>
              <a:r>
                <a:rPr lang="zh-CN" altLang="zh-CN" sz="2800" dirty="0">
                  <a:latin typeface="宋体" panose="02010600030101010101" pitchFamily="2" charset="-122"/>
                  <a:ea typeface="宋体" panose="02010600030101010101" pitchFamily="2" charset="-122"/>
                </a:rPr>
                <a:t>通信图的</a:t>
              </a:r>
              <a:r>
                <a:rPr lang="zh-CN" altLang="zh-CN" sz="2800" dirty="0">
                  <a:solidFill>
                    <a:srgbClr val="FF0000"/>
                  </a:solidFill>
                  <a:latin typeface="宋体" panose="02010600030101010101" pitchFamily="2" charset="-122"/>
                  <a:ea typeface="宋体" panose="02010600030101010101" pitchFamily="2" charset="-122"/>
                </a:rPr>
                <a:t>作用</a:t>
              </a:r>
              <a:r>
                <a:rPr lang="zh-CN" altLang="zh-CN" sz="2800" dirty="0">
                  <a:latin typeface="宋体" panose="02010600030101010101" pitchFamily="2" charset="-122"/>
                  <a:ea typeface="宋体" panose="02010600030101010101" pitchFamily="2" charset="-122"/>
                </a:rPr>
                <a:t>：</a:t>
              </a:r>
            </a:p>
            <a:p>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1.通过描绘对象之间消息的传递情况来反映具体的使用语境的逻辑表达。</a:t>
              </a:r>
            </a:p>
            <a:p>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2.显示对象及其交互关系的空间组织结构</a:t>
              </a:r>
            </a:p>
            <a:p>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3.表现一个类操作的实现，因为通信图中包含类操作中用到的参数、局部变量和返回值。</a:t>
              </a: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01</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通信图</a:t>
            </a:r>
          </a:p>
        </p:txBody>
      </p:sp>
    </p:spTree>
    <p:extLst>
      <p:ext uri="{BB962C8B-B14F-4D97-AF65-F5344CB8AC3E}">
        <p14:creationId xmlns:p14="http://schemas.microsoft.com/office/powerpoint/2010/main" val="153156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156666" y="1091938"/>
            <a:ext cx="4270891" cy="645268"/>
          </a:xfrm>
          <a:prstGeom prst="rect">
            <a:avLst/>
          </a:prstGeom>
          <a:noFill/>
        </p:spPr>
        <p:txBody>
          <a:bodyPr wrap="square" rtlCol="0">
            <a:spAutoFit/>
          </a:bodyPr>
          <a:lstStyle/>
          <a:p>
            <a:r>
              <a:rPr lang="en-US" altLang="zh-CN" sz="3600" dirty="0">
                <a:latin typeface="+mn-ea"/>
                <a:cs typeface="+mj-lt"/>
                <a:sym typeface="+mn-ea"/>
              </a:rPr>
              <a:t>2.</a:t>
            </a:r>
            <a:r>
              <a:rPr lang="zh-CN" altLang="en-US" sz="3600" dirty="0">
                <a:latin typeface="+mn-ea"/>
                <a:cs typeface="+mj-lt"/>
                <a:sym typeface="+mn-ea"/>
              </a:rPr>
              <a:t>在项目中的应用</a:t>
            </a: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01</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1786715"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通信图</a:t>
            </a:r>
          </a:p>
        </p:txBody>
      </p:sp>
      <p:pic>
        <p:nvPicPr>
          <p:cNvPr id="3" name="图片 2">
            <a:extLst>
              <a:ext uri="{FF2B5EF4-FFF2-40B4-BE49-F238E27FC236}">
                <a16:creationId xmlns:a16="http://schemas.microsoft.com/office/drawing/2014/main" id="{D80AB200-DA5E-490F-AD90-855A9F2F0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897" y="1905338"/>
            <a:ext cx="7064352" cy="4305673"/>
          </a:xfrm>
          <a:prstGeom prst="rect">
            <a:avLst/>
          </a:prstGeom>
        </p:spPr>
      </p:pic>
      <p:sp>
        <p:nvSpPr>
          <p:cNvPr id="4" name="文本框 3">
            <a:extLst>
              <a:ext uri="{FF2B5EF4-FFF2-40B4-BE49-F238E27FC236}">
                <a16:creationId xmlns:a16="http://schemas.microsoft.com/office/drawing/2014/main" id="{AAEB89EF-4B07-4484-A933-FD8B639AEF5C}"/>
              </a:ext>
            </a:extLst>
          </p:cNvPr>
          <p:cNvSpPr txBox="1"/>
          <p:nvPr/>
        </p:nvSpPr>
        <p:spPr>
          <a:xfrm>
            <a:off x="460246" y="2967335"/>
            <a:ext cx="3071519" cy="1815882"/>
          </a:xfrm>
          <a:prstGeom prst="rect">
            <a:avLst/>
          </a:prstGeom>
          <a:noFill/>
        </p:spPr>
        <p:txBody>
          <a:bodyPr wrap="square" rtlCol="0">
            <a:spAutoFit/>
          </a:bodyPr>
          <a:lstStyle/>
          <a:p>
            <a:r>
              <a:rPr lang="zh-CN" altLang="en-US" sz="2800" dirty="0"/>
              <a:t>右图是学生进行教学区提问以及教师收到消息后对问题进行回复的通信图</a:t>
            </a:r>
          </a:p>
        </p:txBody>
      </p:sp>
    </p:spTree>
    <p:extLst>
      <p:ext uri="{BB962C8B-B14F-4D97-AF65-F5344CB8AC3E}">
        <p14:creationId xmlns:p14="http://schemas.microsoft.com/office/powerpoint/2010/main" val="22244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056890" y="3586116"/>
            <a:ext cx="6078220" cy="1270807"/>
            <a:chOff x="207" y="3459"/>
            <a:chExt cx="7910" cy="1739"/>
          </a:xfrm>
        </p:grpSpPr>
        <p:sp>
          <p:nvSpPr>
            <p:cNvPr id="9" name="文本框 8"/>
            <p:cNvSpPr txBox="1"/>
            <p:nvPr/>
          </p:nvSpPr>
          <p:spPr>
            <a:xfrm>
              <a:off x="1367" y="3459"/>
              <a:ext cx="6467" cy="883"/>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逻辑视图</a:t>
              </a:r>
            </a:p>
          </p:txBody>
        </p:sp>
        <p:sp>
          <p:nvSpPr>
            <p:cNvPr id="10" name="文本框 9"/>
            <p:cNvSpPr txBox="1"/>
            <p:nvPr/>
          </p:nvSpPr>
          <p:spPr>
            <a:xfrm>
              <a:off x="207" y="4737"/>
              <a:ext cx="7910" cy="461"/>
            </a:xfrm>
            <a:prstGeom prst="rect">
              <a:avLst/>
            </a:prstGeom>
            <a:noFill/>
          </p:spPr>
          <p:txBody>
            <a:bodyPr wrap="square" rtlCol="0" anchor="t">
              <a:spAutoFit/>
            </a:bodyPr>
            <a:lstStyle/>
            <a:p>
              <a:pPr algn="ctr"/>
              <a:endParaRPr lang="en-US" altLang="zh-CN" sz="1600" dirty="0">
                <a:solidFill>
                  <a:schemeClr val="tx1">
                    <a:lumMod val="65000"/>
                    <a:lumOff val="35000"/>
                  </a:schemeClr>
                </a:solidFill>
                <a:latin typeface="等线" panose="02010600030101010101" charset="-122"/>
                <a:ea typeface="等线" panose="02010600030101010101" charset="-122"/>
                <a:sym typeface="+mn-ea"/>
              </a:endParaRPr>
            </a:p>
          </p:txBody>
        </p:sp>
        <p:cxnSp>
          <p:nvCxnSpPr>
            <p:cNvPr id="12" name="直接连接符 11"/>
            <p:cNvCxnSpPr/>
            <p:nvPr/>
          </p:nvCxnSpPr>
          <p:spPr>
            <a:xfrm flipV="1">
              <a:off x="350" y="4496"/>
              <a:ext cx="7767" cy="6"/>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圆角矩形 14"/>
          <p:cNvSpPr/>
          <p:nvPr/>
        </p:nvSpPr>
        <p:spPr>
          <a:xfrm>
            <a:off x="3228340" y="3510915"/>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chemeClr val="tx1">
                    <a:lumMod val="65000"/>
                    <a:lumOff val="35000"/>
                  </a:schemeClr>
                </a:solidFill>
                <a:latin typeface="等线" panose="02010600030101010101" charset="-122"/>
                <a:ea typeface="等线" panose="02010600030101010101" charset="-122"/>
              </a:rPr>
              <a:t>02</a:t>
            </a:r>
          </a:p>
        </p:txBody>
      </p:sp>
      <p:pic>
        <p:nvPicPr>
          <p:cNvPr id="2" name="图片 1" descr="1188541"/>
          <p:cNvPicPr>
            <a:picLocks noChangeAspect="1"/>
          </p:cNvPicPr>
          <p:nvPr/>
        </p:nvPicPr>
        <p:blipFill>
          <a:blip r:embed="rId2"/>
          <a:stretch>
            <a:fillRect/>
          </a:stretch>
        </p:blipFill>
        <p:spPr>
          <a:xfrm>
            <a:off x="5808086" y="2191884"/>
            <a:ext cx="948230" cy="108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220348" y="1029226"/>
            <a:ext cx="11551674" cy="5401841"/>
            <a:chOff x="-489" y="3443"/>
            <a:chExt cx="16507" cy="7392"/>
          </a:xfrm>
        </p:grpSpPr>
        <p:sp>
          <p:nvSpPr>
            <p:cNvPr id="9" name="文本框 8"/>
            <p:cNvSpPr txBox="1"/>
            <p:nvPr/>
          </p:nvSpPr>
          <p:spPr>
            <a:xfrm>
              <a:off x="-489" y="3443"/>
              <a:ext cx="5558" cy="883"/>
            </a:xfrm>
            <a:prstGeom prst="rect">
              <a:avLst/>
            </a:prstGeom>
            <a:noFill/>
          </p:spPr>
          <p:txBody>
            <a:bodyPr wrap="square" rtlCol="0">
              <a:spAutoFit/>
            </a:bodyPr>
            <a:lstStyle/>
            <a:p>
              <a:pPr algn="l"/>
              <a:r>
                <a:rPr lang="en-US" altLang="zh-CN" sz="3600" dirty="0">
                  <a:latin typeface="+mn-ea"/>
                  <a:cs typeface="+mj-lt"/>
                  <a:sym typeface="+mn-ea"/>
                </a:rPr>
                <a:t>1.</a:t>
              </a:r>
              <a:r>
                <a:rPr lang="zh-CN" altLang="en-US" sz="3600" dirty="0">
                  <a:latin typeface="+mn-ea"/>
                  <a:cs typeface="+mj-lt"/>
                  <a:sym typeface="+mn-ea"/>
                </a:rPr>
                <a:t>类图概述</a:t>
              </a:r>
            </a:p>
          </p:txBody>
        </p:sp>
        <p:sp>
          <p:nvSpPr>
            <p:cNvPr id="10" name="文本框 9"/>
            <p:cNvSpPr txBox="1"/>
            <p:nvPr/>
          </p:nvSpPr>
          <p:spPr>
            <a:xfrm>
              <a:off x="80" y="4644"/>
              <a:ext cx="15938" cy="6191"/>
            </a:xfrm>
            <a:prstGeom prst="rect">
              <a:avLst/>
            </a:prstGeom>
            <a:noFill/>
          </p:spPr>
          <p:txBody>
            <a:bodyPr wrap="square" rtlCol="0" anchor="t">
              <a:spAutoFit/>
            </a:bodyPr>
            <a:lstStyle/>
            <a:p>
              <a:r>
                <a:rPr lang="en-US" altLang="zh-CN" sz="3200" dirty="0">
                  <a:latin typeface="宋体" panose="02010600030101010101" pitchFamily="2" charset="-122"/>
                  <a:ea typeface="宋体" panose="02010600030101010101" pitchFamily="2" charset="-122"/>
                </a:rPr>
                <a:t>  </a:t>
              </a:r>
              <a:r>
                <a:rPr lang="zh-CN" altLang="zh-CN" sz="3200" dirty="0">
                  <a:latin typeface="宋体" panose="02010600030101010101" pitchFamily="2" charset="-122"/>
                  <a:ea typeface="宋体" panose="02010600030101010101" pitchFamily="2" charset="-122"/>
                </a:rPr>
                <a:t>类图在UML的</a:t>
              </a:r>
              <a:r>
                <a:rPr lang="zh-CN" altLang="zh-CN" sz="3200" dirty="0">
                  <a:solidFill>
                    <a:srgbClr val="FF0000"/>
                  </a:solidFill>
                  <a:latin typeface="宋体" panose="02010600030101010101" pitchFamily="2" charset="-122"/>
                  <a:ea typeface="宋体" panose="02010600030101010101" pitchFamily="2" charset="-122"/>
                </a:rPr>
                <a:t>静态机制</a:t>
              </a:r>
              <a:r>
                <a:rPr lang="zh-CN" altLang="zh-CN" sz="3200" dirty="0">
                  <a:latin typeface="宋体" panose="02010600030101010101" pitchFamily="2" charset="-122"/>
                  <a:ea typeface="宋体" panose="02010600030101010101" pitchFamily="2" charset="-122"/>
                </a:rPr>
                <a:t>中是重要的组成部分，它不但是</a:t>
              </a:r>
              <a:r>
                <a:rPr lang="zh-CN" altLang="zh-CN" sz="3200" dirty="0">
                  <a:solidFill>
                    <a:srgbClr val="FF0000"/>
                  </a:solidFill>
                  <a:latin typeface="宋体" panose="02010600030101010101" pitchFamily="2" charset="-122"/>
                  <a:ea typeface="宋体" panose="02010600030101010101" pitchFamily="2" charset="-122"/>
                </a:rPr>
                <a:t>设计人员关心的核心</a:t>
              </a:r>
              <a:r>
                <a:rPr lang="zh-CN" altLang="zh-CN" sz="3200" dirty="0">
                  <a:latin typeface="宋体" panose="02010600030101010101" pitchFamily="2" charset="-122"/>
                  <a:ea typeface="宋体" panose="02010600030101010101" pitchFamily="2" charset="-122"/>
                </a:rPr>
                <a:t>，更是</a:t>
              </a:r>
              <a:r>
                <a:rPr lang="zh-CN" altLang="zh-CN" sz="3200" dirty="0">
                  <a:solidFill>
                    <a:srgbClr val="FF0000"/>
                  </a:solidFill>
                  <a:latin typeface="宋体" panose="02010600030101010101" pitchFamily="2" charset="-122"/>
                  <a:ea typeface="宋体" panose="02010600030101010101" pitchFamily="2" charset="-122"/>
                </a:rPr>
                <a:t>实现人员关注的重点</a:t>
              </a:r>
              <a:r>
                <a:rPr lang="zh-CN" altLang="zh-CN" sz="3200" dirty="0">
                  <a:latin typeface="宋体" panose="02010600030101010101" pitchFamily="2" charset="-122"/>
                  <a:ea typeface="宋体" panose="02010600030101010101" pitchFamily="2" charset="-122"/>
                </a:rPr>
                <a:t>。建模工具也主要根据类图来产生代码。类图在UML中占据了一个</a:t>
              </a:r>
              <a:r>
                <a:rPr lang="zh-CN" altLang="zh-CN" sz="3200" dirty="0">
                  <a:solidFill>
                    <a:srgbClr val="FF0000"/>
                  </a:solidFill>
                  <a:latin typeface="宋体" panose="02010600030101010101" pitchFamily="2" charset="-122"/>
                  <a:ea typeface="宋体" panose="02010600030101010101" pitchFamily="2" charset="-122"/>
                </a:rPr>
                <a:t>相当重要的地位</a:t>
              </a:r>
              <a:r>
                <a:rPr lang="zh-CN" altLang="zh-CN" sz="3200" dirty="0">
                  <a:latin typeface="宋体" panose="02010600030101010101" pitchFamily="2" charset="-122"/>
                  <a:ea typeface="宋体" panose="02010600030101010101" pitchFamily="2" charset="-122"/>
                </a:rPr>
                <a:t>。</a:t>
              </a:r>
            </a:p>
            <a:p>
              <a:r>
                <a:rPr lang="en-US" altLang="zh-CN" sz="3200" dirty="0">
                  <a:latin typeface="宋体" panose="02010600030101010101" pitchFamily="2" charset="-122"/>
                  <a:ea typeface="宋体" panose="02010600030101010101" pitchFamily="2" charset="-122"/>
                </a:rPr>
                <a:t>  </a:t>
              </a:r>
              <a:r>
                <a:rPr lang="zh-CN" altLang="zh-CN" sz="3200" dirty="0">
                  <a:latin typeface="宋体" panose="02010600030101010101" pitchFamily="2" charset="-122"/>
                  <a:ea typeface="宋体" panose="02010600030101010101" pitchFamily="2" charset="-122"/>
                </a:rPr>
                <a:t>类图是用来显示系统中的类、接口及它们之间的静态结构和关系的一种静态模型，</a:t>
              </a:r>
              <a:r>
                <a:rPr lang="zh-CN" altLang="zh-CN" sz="3200" dirty="0">
                  <a:solidFill>
                    <a:srgbClr val="FF0000"/>
                  </a:solidFill>
                  <a:latin typeface="宋体" panose="02010600030101010101" pitchFamily="2" charset="-122"/>
                  <a:ea typeface="宋体" panose="02010600030101010101" pitchFamily="2" charset="-122"/>
                </a:rPr>
                <a:t>它用与描述系统的结构</a:t>
              </a:r>
              <a:r>
                <a:rPr lang="zh-CN" altLang="zh-CN" sz="3200" dirty="0">
                  <a:latin typeface="宋体" panose="02010600030101010101" pitchFamily="2" charset="-122"/>
                  <a:ea typeface="宋体" panose="02010600030101010101" pitchFamily="2" charset="-122"/>
                </a:rPr>
                <a:t>。类图的建模贯穿系统的分析和设计阶段的始终，通常从用户能够理解的用例开始建模，最终到系统开发小组能够完全理解的类。</a:t>
              </a:r>
            </a:p>
            <a:p>
              <a:pPr>
                <a:spcBef>
                  <a:spcPct val="0"/>
                </a:spcBef>
              </a:pPr>
              <a:r>
                <a:rPr lang="en-US" altLang="zh-CN" sz="3200" baseline="30000" dirty="0">
                  <a:latin typeface="+mj-ea"/>
                  <a:ea typeface="+mj-ea"/>
                  <a:cs typeface="Calibri" panose="020F0502020204030204"/>
                  <a:sym typeface="Calibri" panose="020F0502020204030204"/>
                </a:rPr>
                <a:t>[1]</a:t>
              </a:r>
              <a:endParaRPr lang="en-US" altLang="zh-CN" sz="3200" dirty="0">
                <a:latin typeface="+mj-ea"/>
                <a:ea typeface="思源黑体 CN Bold" panose="020B0800000000000000" pitchFamily="34" charset="-122"/>
                <a:cs typeface="+mn-lt"/>
                <a:sym typeface="+mn-ea"/>
              </a:endParaRPr>
            </a:p>
            <a:p>
              <a:pPr algn="l">
                <a:spcBef>
                  <a:spcPct val="0"/>
                </a:spcBef>
              </a:pPr>
              <a:endParaRPr lang="en-US" altLang="zh-CN" sz="3200" dirty="0">
                <a:ea typeface="思源黑体 CN Bold" panose="020B0800000000000000" pitchFamily="34" charset="-122"/>
                <a:cs typeface="+mn-lt"/>
                <a:sym typeface="+mn-ea"/>
              </a:endParaRPr>
            </a:p>
          </p:txBody>
        </p:sp>
      </p:grpSp>
      <p:cxnSp>
        <p:nvCxnSpPr>
          <p:cNvPr id="5" name="直接连接符 4"/>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02</a:t>
            </a:r>
          </a:p>
        </p:txBody>
      </p:sp>
      <p:sp>
        <p:nvSpPr>
          <p:cNvPr id="12" name="文本框 11"/>
          <p:cNvSpPr txBox="1"/>
          <p:nvPr/>
        </p:nvSpPr>
        <p:spPr>
          <a:xfrm>
            <a:off x="876666" y="130377"/>
            <a:ext cx="1786715"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类图</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666" y="1046981"/>
            <a:ext cx="11347508" cy="2707497"/>
            <a:chOff x="-580" y="3443"/>
            <a:chExt cx="16721" cy="3705"/>
          </a:xfrm>
        </p:grpSpPr>
        <p:sp>
          <p:nvSpPr>
            <p:cNvPr id="9" name="文本框 8"/>
            <p:cNvSpPr txBox="1"/>
            <p:nvPr/>
          </p:nvSpPr>
          <p:spPr>
            <a:xfrm>
              <a:off x="-580" y="3443"/>
              <a:ext cx="5558" cy="883"/>
            </a:xfrm>
            <a:prstGeom prst="rect">
              <a:avLst/>
            </a:prstGeom>
            <a:noFill/>
          </p:spPr>
          <p:txBody>
            <a:bodyPr wrap="square" rtlCol="0">
              <a:spAutoFit/>
            </a:bodyPr>
            <a:lstStyle/>
            <a:p>
              <a:pPr algn="l"/>
              <a:r>
                <a:rPr lang="en-US" altLang="zh-CN" sz="3600" dirty="0">
                  <a:latin typeface="+mn-ea"/>
                  <a:cs typeface="+mj-lt"/>
                  <a:sym typeface="+mn-ea"/>
                </a:rPr>
                <a:t>2.</a:t>
              </a:r>
              <a:r>
                <a:rPr lang="zh-CN" altLang="en-US" sz="3600" dirty="0">
                  <a:latin typeface="+mn-ea"/>
                  <a:cs typeface="+mj-lt"/>
                  <a:sym typeface="+mn-ea"/>
                </a:rPr>
                <a:t>基本元素</a:t>
              </a:r>
            </a:p>
          </p:txBody>
        </p:sp>
        <p:sp>
          <p:nvSpPr>
            <p:cNvPr id="10" name="文本框 9"/>
            <p:cNvSpPr txBox="1"/>
            <p:nvPr/>
          </p:nvSpPr>
          <p:spPr>
            <a:xfrm>
              <a:off x="203" y="4326"/>
              <a:ext cx="15938" cy="2822"/>
            </a:xfrm>
            <a:prstGeom prst="rect">
              <a:avLst/>
            </a:prstGeom>
            <a:noFill/>
          </p:spPr>
          <p:txBody>
            <a:bodyPr wrap="square" rtlCol="0" anchor="t">
              <a:spAutoFit/>
            </a:bodyPr>
            <a:lstStyle/>
            <a:p>
              <a:r>
                <a:rPr lang="en-US" altLang="zh-CN" sz="3200" dirty="0">
                  <a:latin typeface="宋体" panose="02010600030101010101" pitchFamily="2" charset="-122"/>
                  <a:ea typeface="宋体" panose="02010600030101010101" pitchFamily="2" charset="-122"/>
                </a:rPr>
                <a:t>  </a:t>
              </a:r>
              <a:r>
                <a:rPr lang="zh-CN" altLang="zh-CN" sz="3200" dirty="0">
                  <a:latin typeface="宋体" panose="02010600030101010101" pitchFamily="2" charset="-122"/>
                  <a:ea typeface="宋体" panose="02010600030101010101" pitchFamily="2" charset="-122"/>
                </a:rPr>
                <a:t>类是对一组具有相同属性、操作、关系和语义的对象的抽象。主要包括名称</a:t>
              </a:r>
              <a:r>
                <a:rPr lang="zh-CN" altLang="zh-CN" sz="3200" dirty="0">
                  <a:solidFill>
                    <a:srgbClr val="FF0000"/>
                  </a:solidFill>
                  <a:latin typeface="宋体" panose="02010600030101010101" pitchFamily="2" charset="-122"/>
                  <a:ea typeface="宋体" panose="02010600030101010101" pitchFamily="2" charset="-122"/>
                </a:rPr>
                <a:t>部分（Name）</a:t>
              </a:r>
              <a:r>
                <a:rPr lang="zh-CN" altLang="zh-CN" sz="3200" dirty="0">
                  <a:latin typeface="宋体" panose="02010600030101010101" pitchFamily="2" charset="-122"/>
                  <a:ea typeface="宋体" panose="02010600030101010101" pitchFamily="2" charset="-122"/>
                </a:rPr>
                <a:t>、</a:t>
              </a:r>
              <a:r>
                <a:rPr lang="zh-CN" altLang="zh-CN" sz="3200" dirty="0">
                  <a:solidFill>
                    <a:srgbClr val="FF0000"/>
                  </a:solidFill>
                  <a:latin typeface="宋体" panose="02010600030101010101" pitchFamily="2" charset="-122"/>
                  <a:ea typeface="宋体" panose="02010600030101010101" pitchFamily="2" charset="-122"/>
                </a:rPr>
                <a:t>属性部分（Attribute）</a:t>
              </a:r>
              <a:r>
                <a:rPr lang="zh-CN" altLang="zh-CN" sz="3200" dirty="0">
                  <a:latin typeface="宋体" panose="02010600030101010101" pitchFamily="2" charset="-122"/>
                  <a:ea typeface="宋体" panose="02010600030101010101" pitchFamily="2" charset="-122"/>
                </a:rPr>
                <a:t>和</a:t>
              </a:r>
              <a:r>
                <a:rPr lang="zh-CN" altLang="zh-CN" sz="3200" dirty="0">
                  <a:solidFill>
                    <a:srgbClr val="FF0000"/>
                  </a:solidFill>
                  <a:latin typeface="宋体" panose="02010600030101010101" pitchFamily="2" charset="-122"/>
                  <a:ea typeface="宋体" panose="02010600030101010101" pitchFamily="2" charset="-122"/>
                </a:rPr>
                <a:t>操作部分（Operation）</a:t>
              </a:r>
              <a:r>
                <a:rPr lang="zh-CN" altLang="zh-CN" sz="3200" dirty="0">
                  <a:latin typeface="宋体" panose="02010600030101010101" pitchFamily="2" charset="-122"/>
                  <a:ea typeface="宋体" panose="02010600030101010101" pitchFamily="2" charset="-122"/>
                </a:rPr>
                <a:t>。在UML中类用一个矩形框表示，它包含三个区域，最上面是类名、中间是类的属性、最下面是类的方法。</a:t>
              </a:r>
            </a:p>
          </p:txBody>
        </p:sp>
      </p:grpSp>
      <p:cxnSp>
        <p:nvCxnSpPr>
          <p:cNvPr id="5" name="直接连接符 4"/>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02</a:t>
            </a:r>
          </a:p>
        </p:txBody>
      </p:sp>
      <p:sp>
        <p:nvSpPr>
          <p:cNvPr id="12" name="文本框 11"/>
          <p:cNvSpPr txBox="1"/>
          <p:nvPr/>
        </p:nvSpPr>
        <p:spPr>
          <a:xfrm>
            <a:off x="876666" y="130377"/>
            <a:ext cx="1786715"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类图</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5" y="1064259"/>
            <a:ext cx="10765594" cy="3375419"/>
            <a:chOff x="669" y="3431"/>
            <a:chExt cx="14010" cy="4619"/>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3.</a:t>
              </a:r>
              <a:r>
                <a:rPr lang="zh-CN" altLang="en-US" sz="3600" dirty="0">
                  <a:latin typeface="+mn-ea"/>
                  <a:cs typeface="+mj-lt"/>
                  <a:sym typeface="+mn-ea"/>
                </a:rPr>
                <a:t>在项目中的应用</a:t>
              </a:r>
            </a:p>
          </p:txBody>
        </p:sp>
        <p:sp>
          <p:nvSpPr>
            <p:cNvPr id="10" name="文本框 9"/>
            <p:cNvSpPr txBox="1"/>
            <p:nvPr/>
          </p:nvSpPr>
          <p:spPr>
            <a:xfrm>
              <a:off x="1955" y="4975"/>
              <a:ext cx="12724" cy="3075"/>
            </a:xfrm>
            <a:prstGeom prst="rect">
              <a:avLst/>
            </a:prstGeom>
            <a:noFill/>
          </p:spPr>
          <p:txBody>
            <a:bodyPr wrap="square" rtlCol="0" anchor="t">
              <a:spAutoFit/>
            </a:bodyPr>
            <a:lstStyle/>
            <a:p>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在软件开发不同阶段使用具有不同的抽象层次的类图，即概念层、说明层和实现层。在UML中，从开始的需求分析到最终的设计类，类图也是围绕着这三个层次的观点来进行建模的。类图建模是先建立概念层到说明层，进而到是实现层，随着抽象层次的逐步降低并逐步细化的过程。</a:t>
              </a: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02</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1786715"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类图</a:t>
            </a:r>
          </a:p>
        </p:txBody>
      </p:sp>
    </p:spTree>
    <p:extLst>
      <p:ext uri="{BB962C8B-B14F-4D97-AF65-F5344CB8AC3E}">
        <p14:creationId xmlns:p14="http://schemas.microsoft.com/office/powerpoint/2010/main" val="1498891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156415" y="1064259"/>
            <a:ext cx="4270890" cy="645268"/>
          </a:xfrm>
          <a:prstGeom prst="rect">
            <a:avLst/>
          </a:prstGeom>
          <a:noFill/>
        </p:spPr>
        <p:txBody>
          <a:bodyPr wrap="square" rtlCol="0">
            <a:spAutoFit/>
          </a:bodyPr>
          <a:lstStyle/>
          <a:p>
            <a:r>
              <a:rPr lang="en-US" altLang="zh-CN" sz="3600" dirty="0">
                <a:latin typeface="+mn-ea"/>
                <a:cs typeface="+mj-lt"/>
                <a:sym typeface="+mn-ea"/>
              </a:rPr>
              <a:t>3.</a:t>
            </a:r>
            <a:r>
              <a:rPr lang="zh-CN" altLang="en-US" sz="3600" dirty="0">
                <a:latin typeface="+mn-ea"/>
                <a:cs typeface="+mj-lt"/>
                <a:sym typeface="+mn-ea"/>
              </a:rPr>
              <a:t>在项目中的应用</a:t>
            </a: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02</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1786715"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类图</a:t>
            </a:r>
          </a:p>
        </p:txBody>
      </p:sp>
      <p:sp>
        <p:nvSpPr>
          <p:cNvPr id="15" name="文本框 14">
            <a:extLst>
              <a:ext uri="{FF2B5EF4-FFF2-40B4-BE49-F238E27FC236}">
                <a16:creationId xmlns:a16="http://schemas.microsoft.com/office/drawing/2014/main" id="{2B0A06CE-4886-4741-BAF2-9E1F63C4103C}"/>
              </a:ext>
            </a:extLst>
          </p:cNvPr>
          <p:cNvSpPr txBox="1"/>
          <p:nvPr/>
        </p:nvSpPr>
        <p:spPr>
          <a:xfrm>
            <a:off x="5931016" y="2206059"/>
            <a:ext cx="5033395" cy="646331"/>
          </a:xfrm>
          <a:prstGeom prst="rect">
            <a:avLst/>
          </a:prstGeom>
          <a:noFill/>
        </p:spPr>
        <p:txBody>
          <a:bodyPr wrap="square" rtlCol="0">
            <a:spAutoFit/>
          </a:bodyPr>
          <a:lstStyle/>
          <a:p>
            <a:r>
              <a:rPr lang="zh-CN" altLang="en-US" dirty="0"/>
              <a:t>左侧是用户类图，右下侧是视频类</a:t>
            </a:r>
            <a:r>
              <a:rPr lang="zh-CN" altLang="en-US"/>
              <a:t>图，右上代表</a:t>
            </a:r>
            <a:r>
              <a:rPr lang="zh-CN" altLang="en-US" dirty="0"/>
              <a:t>了用户在观看视频时进行记笔记操作。</a:t>
            </a:r>
          </a:p>
        </p:txBody>
      </p:sp>
      <p:pic>
        <p:nvPicPr>
          <p:cNvPr id="17" name="图片 16">
            <a:extLst>
              <a:ext uri="{FF2B5EF4-FFF2-40B4-BE49-F238E27FC236}">
                <a16:creationId xmlns:a16="http://schemas.microsoft.com/office/drawing/2014/main" id="{EF5C3F5E-07AB-420B-B00B-3DA8C2BA6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666" y="1960774"/>
            <a:ext cx="4914413" cy="4680867"/>
          </a:xfrm>
          <a:prstGeom prst="rect">
            <a:avLst/>
          </a:prstGeom>
        </p:spPr>
      </p:pic>
    </p:spTree>
    <p:extLst>
      <p:ext uri="{BB962C8B-B14F-4D97-AF65-F5344CB8AC3E}">
        <p14:creationId xmlns:p14="http://schemas.microsoft.com/office/powerpoint/2010/main" val="832790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056890" y="3586116"/>
            <a:ext cx="6078220" cy="1270807"/>
            <a:chOff x="207" y="3459"/>
            <a:chExt cx="7910" cy="1739"/>
          </a:xfrm>
        </p:grpSpPr>
        <p:sp>
          <p:nvSpPr>
            <p:cNvPr id="9" name="文本框 8"/>
            <p:cNvSpPr txBox="1"/>
            <p:nvPr/>
          </p:nvSpPr>
          <p:spPr>
            <a:xfrm>
              <a:off x="1367" y="3459"/>
              <a:ext cx="6467" cy="883"/>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并发视图</a:t>
              </a:r>
            </a:p>
          </p:txBody>
        </p:sp>
        <p:sp>
          <p:nvSpPr>
            <p:cNvPr id="10" name="文本框 9"/>
            <p:cNvSpPr txBox="1"/>
            <p:nvPr/>
          </p:nvSpPr>
          <p:spPr>
            <a:xfrm>
              <a:off x="207" y="4737"/>
              <a:ext cx="7910" cy="461"/>
            </a:xfrm>
            <a:prstGeom prst="rect">
              <a:avLst/>
            </a:prstGeom>
            <a:noFill/>
          </p:spPr>
          <p:txBody>
            <a:bodyPr wrap="square" rtlCol="0" anchor="t">
              <a:spAutoFit/>
            </a:bodyPr>
            <a:lstStyle/>
            <a:p>
              <a:pPr algn="ctr"/>
              <a:endParaRPr lang="en-US" altLang="zh-CN" sz="1600" dirty="0">
                <a:solidFill>
                  <a:schemeClr val="tx1">
                    <a:lumMod val="65000"/>
                    <a:lumOff val="35000"/>
                  </a:schemeClr>
                </a:solidFill>
                <a:latin typeface="等线" panose="02010600030101010101" charset="-122"/>
                <a:ea typeface="等线" panose="02010600030101010101" charset="-122"/>
                <a:sym typeface="+mn-ea"/>
              </a:endParaRPr>
            </a:p>
          </p:txBody>
        </p:sp>
        <p:cxnSp>
          <p:nvCxnSpPr>
            <p:cNvPr id="12" name="直接连接符 11"/>
            <p:cNvCxnSpPr/>
            <p:nvPr/>
          </p:nvCxnSpPr>
          <p:spPr>
            <a:xfrm flipV="1">
              <a:off x="350" y="4496"/>
              <a:ext cx="7767" cy="6"/>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圆角矩形 14"/>
          <p:cNvSpPr/>
          <p:nvPr/>
        </p:nvSpPr>
        <p:spPr>
          <a:xfrm>
            <a:off x="3228340" y="3510915"/>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chemeClr val="tx1">
                    <a:lumMod val="65000"/>
                    <a:lumOff val="35000"/>
                  </a:schemeClr>
                </a:solidFill>
                <a:latin typeface="等线" panose="02010600030101010101" charset="-122"/>
                <a:ea typeface="等线" panose="02010600030101010101" charset="-122"/>
              </a:rPr>
              <a:t>03</a:t>
            </a:r>
          </a:p>
        </p:txBody>
      </p:sp>
      <p:pic>
        <p:nvPicPr>
          <p:cNvPr id="2" name="图片 1" descr="1188553"/>
          <p:cNvPicPr>
            <a:picLocks noChangeAspect="1"/>
          </p:cNvPicPr>
          <p:nvPr/>
        </p:nvPicPr>
        <p:blipFill>
          <a:blip r:embed="rId2"/>
          <a:stretch>
            <a:fillRect/>
          </a:stretch>
        </p:blipFill>
        <p:spPr>
          <a:xfrm>
            <a:off x="5843251" y="2371884"/>
            <a:ext cx="1179403" cy="90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6" y="1064260"/>
            <a:ext cx="11365733" cy="4002420"/>
            <a:chOff x="669" y="3431"/>
            <a:chExt cx="14791" cy="5477"/>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1.</a:t>
              </a:r>
              <a:r>
                <a:rPr lang="zh-CN" altLang="en-US" sz="3600" dirty="0">
                  <a:latin typeface="+mn-ea"/>
                  <a:cs typeface="+mj-lt"/>
                  <a:sym typeface="+mn-ea"/>
                </a:rPr>
                <a:t>状态图的定义</a:t>
              </a:r>
            </a:p>
          </p:txBody>
        </p:sp>
        <p:sp>
          <p:nvSpPr>
            <p:cNvPr id="10" name="文本框 9"/>
            <p:cNvSpPr txBox="1"/>
            <p:nvPr/>
          </p:nvSpPr>
          <p:spPr>
            <a:xfrm>
              <a:off x="1338" y="4425"/>
              <a:ext cx="14122" cy="4483"/>
            </a:xfrm>
            <a:prstGeom prst="rect">
              <a:avLst/>
            </a:prstGeom>
            <a:noFill/>
          </p:spPr>
          <p:txBody>
            <a:bodyPr wrap="square" rtlCol="0" anchor="t">
              <a:spAutoFit/>
            </a:bodyPr>
            <a:lstStyle/>
            <a:p>
              <a:pPr>
                <a:lnSpc>
                  <a:spcPct val="110000"/>
                </a:lnSpc>
              </a:pPr>
              <a:r>
                <a:rPr lang="en-US" altLang="zh-CN" sz="3200" dirty="0">
                  <a:latin typeface="宋体" panose="02010600030101010101" pitchFamily="2" charset="-122"/>
                  <a:ea typeface="宋体" panose="02010600030101010101" pitchFamily="2" charset="-122"/>
                </a:rPr>
                <a:t>  </a:t>
              </a:r>
              <a:r>
                <a:rPr lang="zh-CN" altLang="zh-CN" sz="3200" dirty="0">
                  <a:latin typeface="宋体" panose="02010600030101010101" pitchFamily="2" charset="-122"/>
                  <a:ea typeface="宋体" panose="02010600030101010101" pitchFamily="2" charset="-122"/>
                </a:rPr>
                <a:t>状态图，用于UML中建立动态模型，主要描述</a:t>
              </a:r>
              <a:r>
                <a:rPr lang="zh-CN" altLang="zh-CN" sz="3200" dirty="0">
                  <a:solidFill>
                    <a:srgbClr val="FF0000"/>
                  </a:solidFill>
                  <a:latin typeface="宋体" panose="02010600030101010101" pitchFamily="2" charset="-122"/>
                  <a:ea typeface="宋体" panose="02010600030101010101" pitchFamily="2" charset="-122"/>
                </a:rPr>
                <a:t>系统随时间变化的行为</a:t>
              </a:r>
              <a:r>
                <a:rPr lang="zh-CN" altLang="zh-CN" sz="3200" dirty="0">
                  <a:latin typeface="宋体" panose="02010600030101010101" pitchFamily="2" charset="-122"/>
                  <a:ea typeface="宋体" panose="02010600030101010101" pitchFamily="2" charset="-122"/>
                </a:rPr>
                <a:t>，这些行为是用从静态视图中抽取的</a:t>
              </a:r>
              <a:r>
                <a:rPr lang="zh-CN" altLang="zh-CN" sz="3200" dirty="0">
                  <a:solidFill>
                    <a:srgbClr val="FF0000"/>
                  </a:solidFill>
                  <a:latin typeface="宋体" panose="02010600030101010101" pitchFamily="2" charset="-122"/>
                  <a:ea typeface="宋体" panose="02010600030101010101" pitchFamily="2" charset="-122"/>
                </a:rPr>
                <a:t>系统的瞬间值</a:t>
              </a:r>
              <a:r>
                <a:rPr lang="zh-CN" altLang="zh-CN" sz="3200" dirty="0">
                  <a:latin typeface="宋体" panose="02010600030101010101" pitchFamily="2" charset="-122"/>
                  <a:ea typeface="宋体" panose="02010600030101010101" pitchFamily="2" charset="-122"/>
                </a:rPr>
                <a:t>的变化来描述的。在对象的生命期建模中，状态图显示了一个状态机，展示的是单个对象内从状态到状态的控制流。状态图通过对类的对象的生存周期建立模型来描述对象随时间变化的</a:t>
              </a:r>
              <a:r>
                <a:rPr lang="zh-CN" altLang="zh-CN" sz="3200" dirty="0">
                  <a:solidFill>
                    <a:srgbClr val="FF0000"/>
                  </a:solidFill>
                  <a:latin typeface="宋体" panose="02010600030101010101" pitchFamily="2" charset="-122"/>
                  <a:ea typeface="宋体" panose="02010600030101010101" pitchFamily="2" charset="-122"/>
                </a:rPr>
                <a:t>动态行为</a:t>
              </a:r>
              <a:r>
                <a:rPr lang="zh-CN" altLang="zh-CN" sz="3200" dirty="0">
                  <a:latin typeface="宋体" panose="02010600030101010101" pitchFamily="2" charset="-122"/>
                  <a:ea typeface="宋体" panose="02010600030101010101" pitchFamily="2" charset="-122"/>
                </a:rPr>
                <a:t>。</a:t>
              </a: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03</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697512" y="81093"/>
            <a:ext cx="2015708"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状态图</a:t>
            </a:r>
          </a:p>
        </p:txBody>
      </p:sp>
    </p:spTree>
    <p:extLst>
      <p:ext uri="{BB962C8B-B14F-4D97-AF65-F5344CB8AC3E}">
        <p14:creationId xmlns:p14="http://schemas.microsoft.com/office/powerpoint/2010/main" val="421430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3340" y="3945255"/>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666" y="1073138"/>
            <a:ext cx="11287354" cy="5205996"/>
            <a:chOff x="669" y="3431"/>
            <a:chExt cx="14689" cy="7124"/>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2.</a:t>
              </a:r>
              <a:r>
                <a:rPr lang="zh-CN" altLang="en-US" sz="3600" dirty="0">
                  <a:latin typeface="+mn-ea"/>
                  <a:cs typeface="+mj-lt"/>
                  <a:sym typeface="+mn-ea"/>
                </a:rPr>
                <a:t>状态图的作用</a:t>
              </a:r>
            </a:p>
          </p:txBody>
        </p:sp>
        <p:sp>
          <p:nvSpPr>
            <p:cNvPr id="10" name="文本框 9"/>
            <p:cNvSpPr txBox="1"/>
            <p:nvPr/>
          </p:nvSpPr>
          <p:spPr>
            <a:xfrm>
              <a:off x="1236" y="4670"/>
              <a:ext cx="14122" cy="5885"/>
            </a:xfrm>
            <a:prstGeom prst="rect">
              <a:avLst/>
            </a:prstGeom>
            <a:noFill/>
          </p:spPr>
          <p:txBody>
            <a:bodyPr wrap="square" rtlCol="0" anchor="t">
              <a:spAutoFit/>
            </a:bodyPr>
            <a:lstStyle/>
            <a:p>
              <a:pPr>
                <a:lnSpc>
                  <a:spcPct val="11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1.状态图清晰地描述了</a:t>
              </a:r>
              <a:r>
                <a:rPr lang="zh-CN" altLang="zh-CN" sz="2800" dirty="0">
                  <a:solidFill>
                    <a:srgbClr val="FF0000"/>
                  </a:solidFill>
                  <a:latin typeface="宋体" panose="02010600030101010101" pitchFamily="2" charset="-122"/>
                  <a:ea typeface="宋体" panose="02010600030101010101" pitchFamily="2" charset="-122"/>
                </a:rPr>
                <a:t>状态之间的转换顺序</a:t>
              </a:r>
              <a:r>
                <a:rPr lang="zh-CN" altLang="zh-CN" sz="2800" dirty="0">
                  <a:latin typeface="宋体" panose="02010600030101010101" pitchFamily="2" charset="-122"/>
                  <a:ea typeface="宋体" panose="02010600030101010101" pitchFamily="2" charset="-122"/>
                </a:rPr>
                <a:t>，通过状态的转换顺序也就可以清晰地看出事件的执行顺序。如果没有状态图我们就不可避免地要使用大量文字来描述外部事件的合法顺序。</a:t>
              </a:r>
            </a:p>
            <a:p>
              <a:pPr>
                <a:lnSpc>
                  <a:spcPct val="11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2.清晰的事件顺序有利于</a:t>
              </a:r>
              <a:r>
                <a:rPr lang="zh-CN" altLang="zh-CN" sz="2800" dirty="0">
                  <a:solidFill>
                    <a:srgbClr val="FF0000"/>
                  </a:solidFill>
                  <a:latin typeface="宋体" panose="02010600030101010101" pitchFamily="2" charset="-122"/>
                  <a:ea typeface="宋体" panose="02010600030101010101" pitchFamily="2" charset="-122"/>
                </a:rPr>
                <a:t>程序员在开发程序时避免出现事件顺序错误的情况</a:t>
              </a:r>
              <a:r>
                <a:rPr lang="zh-CN" altLang="zh-CN" sz="2800" dirty="0">
                  <a:latin typeface="宋体" panose="02010600030101010101" pitchFamily="2" charset="-122"/>
                  <a:ea typeface="宋体" panose="02010600030101010101" pitchFamily="2" charset="-122"/>
                </a:rPr>
                <a:t>。</a:t>
              </a:r>
            </a:p>
            <a:p>
              <a:pPr>
                <a:lnSpc>
                  <a:spcPct val="11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3.状态图清晰地描述了状态转换时所必需的触发事件、监护条件和动作等影响转换的因素，有利于</a:t>
              </a:r>
              <a:r>
                <a:rPr lang="zh-CN" altLang="zh-CN" sz="2800" dirty="0">
                  <a:solidFill>
                    <a:srgbClr val="FF0000"/>
                  </a:solidFill>
                  <a:latin typeface="宋体" panose="02010600030101010101" pitchFamily="2" charset="-122"/>
                  <a:ea typeface="宋体" panose="02010600030101010101" pitchFamily="2" charset="-122"/>
                </a:rPr>
                <a:t>程序员避免程序中非法事件的进入</a:t>
              </a:r>
              <a:r>
                <a:rPr lang="zh-CN" altLang="zh-CN" sz="2800" dirty="0">
                  <a:latin typeface="宋体" panose="02010600030101010101" pitchFamily="2" charset="-122"/>
                  <a:ea typeface="宋体" panose="02010600030101010101" pitchFamily="2" charset="-122"/>
                </a:rPr>
                <a:t>。</a:t>
              </a:r>
            </a:p>
            <a:p>
              <a:pPr>
                <a:lnSpc>
                  <a:spcPct val="11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4.状态图通过判定可以更好地</a:t>
              </a:r>
              <a:r>
                <a:rPr lang="zh-CN" altLang="zh-CN" sz="2800" dirty="0">
                  <a:solidFill>
                    <a:srgbClr val="FF0000"/>
                  </a:solidFill>
                  <a:latin typeface="宋体" panose="02010600030101010101" pitchFamily="2" charset="-122"/>
                  <a:ea typeface="宋体" panose="02010600030101010101" pitchFamily="2" charset="-122"/>
                </a:rPr>
                <a:t>描述工作流</a:t>
              </a:r>
              <a:r>
                <a:rPr lang="zh-CN" altLang="zh-CN" sz="2800" dirty="0">
                  <a:latin typeface="宋体" panose="02010600030101010101" pitchFamily="2" charset="-122"/>
                  <a:ea typeface="宋体" panose="02010600030101010101" pitchFamily="2" charset="-122"/>
                </a:rPr>
                <a:t>因为不同的条件发生的分支。</a:t>
              </a: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03</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592581" y="130377"/>
            <a:ext cx="2075668"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状态图</a:t>
            </a:r>
          </a:p>
        </p:txBody>
      </p:sp>
    </p:spTree>
    <p:extLst>
      <p:ext uri="{BB962C8B-B14F-4D97-AF65-F5344CB8AC3E}">
        <p14:creationId xmlns:p14="http://schemas.microsoft.com/office/powerpoint/2010/main" val="113505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776186" y="1575435"/>
            <a:ext cx="2826929" cy="4189046"/>
          </a:xfrm>
          <a:prstGeom prst="rect">
            <a:avLst/>
          </a:prstGeom>
          <a:noFill/>
          <a:ln w="3810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charset="-122"/>
              <a:ea typeface="等线" panose="02010600030101010101" charset="-122"/>
            </a:endParaRPr>
          </a:p>
        </p:txBody>
      </p:sp>
      <p:sp>
        <p:nvSpPr>
          <p:cNvPr id="22" name="文本框 21"/>
          <p:cNvSpPr txBox="1"/>
          <p:nvPr/>
        </p:nvSpPr>
        <p:spPr>
          <a:xfrm>
            <a:off x="5105474" y="416951"/>
            <a:ext cx="610870" cy="583565"/>
          </a:xfrm>
          <a:prstGeom prst="rect">
            <a:avLst/>
          </a:prstGeom>
          <a:noFill/>
          <a:ln>
            <a:noFill/>
          </a:ln>
        </p:spPr>
        <p:txBody>
          <a:bodyPr wrap="none" rtlCol="0">
            <a:spAutoFit/>
          </a:bodyPr>
          <a:lstStyle/>
          <a:p>
            <a:r>
              <a:rPr lang="en-US" altLang="zh-CN" sz="3200" dirty="0">
                <a:solidFill>
                  <a:schemeClr val="tx1">
                    <a:lumMod val="75000"/>
                    <a:lumOff val="25000"/>
                  </a:schemeClr>
                </a:solidFill>
                <a:latin typeface="等线" panose="02010600030101010101" charset="-122"/>
                <a:ea typeface="等线" panose="02010600030101010101" charset="-122"/>
              </a:rPr>
              <a:t>01</a:t>
            </a:r>
          </a:p>
        </p:txBody>
      </p:sp>
      <p:sp>
        <p:nvSpPr>
          <p:cNvPr id="6" name="文本框 5"/>
          <p:cNvSpPr txBox="1"/>
          <p:nvPr/>
        </p:nvSpPr>
        <p:spPr>
          <a:xfrm>
            <a:off x="5105474" y="4751888"/>
            <a:ext cx="617477" cy="584775"/>
          </a:xfrm>
          <a:prstGeom prst="rect">
            <a:avLst/>
          </a:prstGeom>
          <a:noFill/>
        </p:spPr>
        <p:txBody>
          <a:bodyPr wrap="none" rtlCol="0">
            <a:spAutoFit/>
          </a:bodyPr>
          <a:lstStyle/>
          <a:p>
            <a:r>
              <a:rPr lang="en-US" altLang="zh-CN" sz="3200" dirty="0">
                <a:solidFill>
                  <a:schemeClr val="tx1">
                    <a:lumMod val="75000"/>
                    <a:lumOff val="25000"/>
                  </a:schemeClr>
                </a:solidFill>
                <a:latin typeface="等线" panose="02010600030101010101" charset="-122"/>
                <a:ea typeface="等线" panose="02010600030101010101" charset="-122"/>
              </a:rPr>
              <a:t>05</a:t>
            </a:r>
          </a:p>
        </p:txBody>
      </p:sp>
      <p:sp>
        <p:nvSpPr>
          <p:cNvPr id="8" name="文本框 7"/>
          <p:cNvSpPr txBox="1"/>
          <p:nvPr/>
        </p:nvSpPr>
        <p:spPr>
          <a:xfrm>
            <a:off x="5097681" y="1509298"/>
            <a:ext cx="610870" cy="583565"/>
          </a:xfrm>
          <a:prstGeom prst="rect">
            <a:avLst/>
          </a:prstGeom>
          <a:noFill/>
        </p:spPr>
        <p:txBody>
          <a:bodyPr wrap="none" rtlCol="0">
            <a:spAutoFit/>
          </a:bodyPr>
          <a:lstStyle/>
          <a:p>
            <a:r>
              <a:rPr lang="en-US" altLang="zh-CN" sz="3200" dirty="0">
                <a:solidFill>
                  <a:schemeClr val="tx1">
                    <a:lumMod val="75000"/>
                    <a:lumOff val="25000"/>
                  </a:schemeClr>
                </a:solidFill>
                <a:latin typeface="等线" panose="02010600030101010101" charset="-122"/>
                <a:ea typeface="等线" panose="02010600030101010101" charset="-122"/>
              </a:rPr>
              <a:t>02</a:t>
            </a:r>
          </a:p>
        </p:txBody>
      </p:sp>
      <p:sp>
        <p:nvSpPr>
          <p:cNvPr id="9" name="文本框 8"/>
          <p:cNvSpPr txBox="1"/>
          <p:nvPr/>
        </p:nvSpPr>
        <p:spPr>
          <a:xfrm>
            <a:off x="5097681" y="2589758"/>
            <a:ext cx="635596" cy="584775"/>
          </a:xfrm>
          <a:prstGeom prst="rect">
            <a:avLst/>
          </a:prstGeom>
          <a:noFill/>
        </p:spPr>
        <p:txBody>
          <a:bodyPr wrap="square" rtlCol="0">
            <a:spAutoFit/>
          </a:bodyPr>
          <a:lstStyle/>
          <a:p>
            <a:r>
              <a:rPr lang="en-US" altLang="zh-CN" sz="3200" dirty="0">
                <a:solidFill>
                  <a:schemeClr val="tx1">
                    <a:lumMod val="75000"/>
                    <a:lumOff val="25000"/>
                  </a:schemeClr>
                </a:solidFill>
                <a:latin typeface="等线" panose="02010600030101010101" charset="-122"/>
                <a:ea typeface="等线" panose="02010600030101010101" charset="-122"/>
              </a:rPr>
              <a:t>03</a:t>
            </a:r>
          </a:p>
        </p:txBody>
      </p:sp>
      <p:sp>
        <p:nvSpPr>
          <p:cNvPr id="5" name="文本框 4"/>
          <p:cNvSpPr txBox="1"/>
          <p:nvPr/>
        </p:nvSpPr>
        <p:spPr>
          <a:xfrm>
            <a:off x="6351938" y="416951"/>
            <a:ext cx="4969387" cy="583565"/>
          </a:xfrm>
          <a:prstGeom prst="rect">
            <a:avLst/>
          </a:prstGeom>
          <a:noFill/>
          <a:ln w="19050">
            <a:solidFill>
              <a:schemeClr val="accent5">
                <a:lumMod val="60000"/>
                <a:lumOff val="40000"/>
              </a:schemeClr>
            </a:solidFill>
          </a:ln>
        </p:spPr>
        <p:txBody>
          <a:bodyPr wrap="square" rtlCol="0">
            <a:spAutoFit/>
          </a:bodyPr>
          <a:lstStyle/>
          <a:p>
            <a:pPr algn="ctr"/>
            <a:r>
              <a:rPr lang="zh-CN" altLang="en-US" sz="3200" b="1" dirty="0">
                <a:solidFill>
                  <a:schemeClr val="tx1">
                    <a:lumMod val="65000"/>
                    <a:lumOff val="35000"/>
                  </a:schemeClr>
                </a:solidFill>
                <a:latin typeface="等线" panose="02010600030101010101" charset="-122"/>
                <a:ea typeface="等线" panose="02010600030101010101" charset="-122"/>
                <a:cs typeface="+mj-lt"/>
                <a:sym typeface="+mn-ea"/>
              </a:rPr>
              <a:t>用例视图</a:t>
            </a:r>
          </a:p>
        </p:txBody>
      </p:sp>
      <p:sp>
        <p:nvSpPr>
          <p:cNvPr id="7" name="文本框 6"/>
          <p:cNvSpPr txBox="1"/>
          <p:nvPr/>
        </p:nvSpPr>
        <p:spPr>
          <a:xfrm>
            <a:off x="6351937" y="1509298"/>
            <a:ext cx="4969387" cy="583565"/>
          </a:xfrm>
          <a:prstGeom prst="rect">
            <a:avLst/>
          </a:prstGeom>
          <a:noFill/>
          <a:ln w="19050">
            <a:solidFill>
              <a:schemeClr val="accent2">
                <a:lumMod val="40000"/>
                <a:lumOff val="60000"/>
              </a:schemeClr>
            </a:solidFill>
          </a:ln>
        </p:spPr>
        <p:txBody>
          <a:bodyPr wrap="square" rtlCol="0">
            <a:spAutoFit/>
          </a:bodyPr>
          <a:lstStyle/>
          <a:p>
            <a:pPr algn="ctr"/>
            <a:r>
              <a:rPr lang="zh-CN" altLang="en-US" sz="3200" b="1" dirty="0">
                <a:solidFill>
                  <a:schemeClr val="tx1">
                    <a:lumMod val="65000"/>
                    <a:lumOff val="35000"/>
                  </a:schemeClr>
                </a:solidFill>
                <a:latin typeface="等线" panose="02010600030101010101" charset="-122"/>
                <a:ea typeface="等线" panose="02010600030101010101" charset="-122"/>
                <a:cs typeface="+mj-lt"/>
                <a:sym typeface="+mn-ea"/>
              </a:rPr>
              <a:t>逻辑视图</a:t>
            </a:r>
          </a:p>
        </p:txBody>
      </p:sp>
      <p:sp>
        <p:nvSpPr>
          <p:cNvPr id="11" name="文本框 10"/>
          <p:cNvSpPr txBox="1"/>
          <p:nvPr/>
        </p:nvSpPr>
        <p:spPr>
          <a:xfrm>
            <a:off x="6351936" y="2589758"/>
            <a:ext cx="4969387" cy="583565"/>
          </a:xfrm>
          <a:prstGeom prst="rect">
            <a:avLst/>
          </a:prstGeom>
          <a:noFill/>
          <a:ln w="19050">
            <a:solidFill>
              <a:schemeClr val="accent6">
                <a:lumMod val="60000"/>
                <a:lumOff val="40000"/>
              </a:schemeClr>
            </a:solidFill>
          </a:ln>
        </p:spPr>
        <p:txBody>
          <a:bodyPr wrap="square" rtlCol="0">
            <a:spAutoFit/>
          </a:bodyPr>
          <a:lstStyle/>
          <a:p>
            <a:pPr algn="ctr"/>
            <a:r>
              <a:rPr lang="zh-CN" altLang="en-US" sz="3200" b="1" dirty="0">
                <a:solidFill>
                  <a:schemeClr val="tx1">
                    <a:lumMod val="65000"/>
                    <a:lumOff val="35000"/>
                  </a:schemeClr>
                </a:solidFill>
                <a:latin typeface="等线" panose="02010600030101010101" charset="-122"/>
                <a:ea typeface="等线" panose="02010600030101010101" charset="-122"/>
                <a:cs typeface="+mj-lt"/>
                <a:sym typeface="+mn-ea"/>
              </a:rPr>
              <a:t>并发视图</a:t>
            </a:r>
          </a:p>
        </p:txBody>
      </p:sp>
      <p:sp>
        <p:nvSpPr>
          <p:cNvPr id="14" name="文本框 13"/>
          <p:cNvSpPr txBox="1"/>
          <p:nvPr/>
        </p:nvSpPr>
        <p:spPr>
          <a:xfrm>
            <a:off x="6351935" y="3682105"/>
            <a:ext cx="4969387" cy="583565"/>
          </a:xfrm>
          <a:prstGeom prst="rect">
            <a:avLst/>
          </a:prstGeom>
          <a:noFill/>
          <a:ln w="19050">
            <a:solidFill>
              <a:schemeClr val="accent2">
                <a:lumMod val="60000"/>
                <a:lumOff val="40000"/>
              </a:schemeClr>
            </a:solidFill>
          </a:ln>
        </p:spPr>
        <p:txBody>
          <a:bodyPr wrap="square" rtlCol="0">
            <a:spAutoFit/>
          </a:bodyPr>
          <a:lstStyle/>
          <a:p>
            <a:pPr algn="ctr"/>
            <a:r>
              <a:rPr lang="zh-CN" altLang="en-US" sz="3200" b="1" dirty="0">
                <a:solidFill>
                  <a:schemeClr val="tx1">
                    <a:lumMod val="65000"/>
                    <a:lumOff val="35000"/>
                  </a:schemeClr>
                </a:solidFill>
                <a:latin typeface="等线" panose="02010600030101010101" charset="-122"/>
                <a:ea typeface="等线" panose="02010600030101010101" charset="-122"/>
                <a:cs typeface="+mj-lt"/>
                <a:sym typeface="+mn-ea"/>
              </a:rPr>
              <a:t>组件视图</a:t>
            </a:r>
          </a:p>
        </p:txBody>
      </p:sp>
      <p:sp>
        <p:nvSpPr>
          <p:cNvPr id="16" name="文本框 15"/>
          <p:cNvSpPr txBox="1"/>
          <p:nvPr/>
        </p:nvSpPr>
        <p:spPr>
          <a:xfrm>
            <a:off x="1983740" y="3178175"/>
            <a:ext cx="2444115" cy="706755"/>
          </a:xfrm>
          <a:prstGeom prst="rect">
            <a:avLst/>
          </a:prstGeom>
          <a:noFill/>
        </p:spPr>
        <p:txBody>
          <a:bodyPr wrap="square" rtlCol="0">
            <a:spAutoFit/>
          </a:bodyPr>
          <a:lstStyle/>
          <a:p>
            <a:r>
              <a:rPr lang="en-US" altLang="zh-CN" sz="4000">
                <a:solidFill>
                  <a:schemeClr val="bg2">
                    <a:lumMod val="25000"/>
                  </a:schemeClr>
                </a:solidFill>
                <a:latin typeface="等线" panose="02010600030101010101" charset="-122"/>
                <a:ea typeface="等线" panose="02010600030101010101" charset="-122"/>
              </a:rPr>
              <a:t>CONTENT</a:t>
            </a:r>
          </a:p>
        </p:txBody>
      </p:sp>
      <p:pic>
        <p:nvPicPr>
          <p:cNvPr id="17" name="图片 16" descr="1188594"/>
          <p:cNvPicPr>
            <a:picLocks noChangeAspect="1"/>
          </p:cNvPicPr>
          <p:nvPr/>
        </p:nvPicPr>
        <p:blipFill>
          <a:blip r:embed="rId2"/>
          <a:stretch>
            <a:fillRect/>
          </a:stretch>
        </p:blipFill>
        <p:spPr>
          <a:xfrm>
            <a:off x="633095" y="3164840"/>
            <a:ext cx="759007" cy="720000"/>
          </a:xfrm>
          <a:prstGeom prst="rect">
            <a:avLst/>
          </a:prstGeom>
        </p:spPr>
      </p:pic>
      <p:cxnSp>
        <p:nvCxnSpPr>
          <p:cNvPr id="18" name="直接连接符 17"/>
          <p:cNvCxnSpPr/>
          <p:nvPr/>
        </p:nvCxnSpPr>
        <p:spPr>
          <a:xfrm flipV="1">
            <a:off x="1808480" y="3884930"/>
            <a:ext cx="2795905" cy="2540"/>
          </a:xfrm>
          <a:prstGeom prst="line">
            <a:avLst/>
          </a:prstGeom>
          <a:ln w="190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910C65D-6AEE-EB94-9BC1-2EFF0F310DFB}"/>
              </a:ext>
            </a:extLst>
          </p:cNvPr>
          <p:cNvSpPr txBox="1"/>
          <p:nvPr/>
        </p:nvSpPr>
        <p:spPr>
          <a:xfrm>
            <a:off x="5105474" y="3671428"/>
            <a:ext cx="610870" cy="583565"/>
          </a:xfrm>
          <a:prstGeom prst="rect">
            <a:avLst/>
          </a:prstGeom>
          <a:noFill/>
        </p:spPr>
        <p:txBody>
          <a:bodyPr wrap="none" rtlCol="0">
            <a:spAutoFit/>
          </a:bodyPr>
          <a:lstStyle/>
          <a:p>
            <a:r>
              <a:rPr lang="en-US" altLang="zh-CN" sz="3200" dirty="0">
                <a:solidFill>
                  <a:schemeClr val="tx1">
                    <a:lumMod val="75000"/>
                    <a:lumOff val="25000"/>
                  </a:schemeClr>
                </a:solidFill>
                <a:latin typeface="等线" panose="02010600030101010101" charset="-122"/>
                <a:ea typeface="等线" panose="02010600030101010101" charset="-122"/>
              </a:rPr>
              <a:t>04</a:t>
            </a:r>
          </a:p>
        </p:txBody>
      </p:sp>
      <p:sp>
        <p:nvSpPr>
          <p:cNvPr id="19" name="文本框 18">
            <a:extLst>
              <a:ext uri="{FF2B5EF4-FFF2-40B4-BE49-F238E27FC236}">
                <a16:creationId xmlns:a16="http://schemas.microsoft.com/office/drawing/2014/main" id="{1AC54889-FE0D-E67D-8D71-8F5CBC1F89A4}"/>
              </a:ext>
            </a:extLst>
          </p:cNvPr>
          <p:cNvSpPr txBox="1"/>
          <p:nvPr/>
        </p:nvSpPr>
        <p:spPr>
          <a:xfrm>
            <a:off x="6351935" y="4742856"/>
            <a:ext cx="4969387" cy="583565"/>
          </a:xfrm>
          <a:prstGeom prst="rect">
            <a:avLst/>
          </a:prstGeom>
          <a:noFill/>
          <a:ln w="19050">
            <a:solidFill>
              <a:schemeClr val="accent2">
                <a:lumMod val="60000"/>
                <a:lumOff val="40000"/>
              </a:schemeClr>
            </a:solidFill>
          </a:ln>
        </p:spPr>
        <p:txBody>
          <a:bodyPr wrap="square" rtlCol="0">
            <a:spAutoFit/>
          </a:bodyPr>
          <a:lstStyle/>
          <a:p>
            <a:pPr algn="ctr"/>
            <a:r>
              <a:rPr lang="zh-CN" altLang="en-US" sz="3200" b="1" dirty="0">
                <a:solidFill>
                  <a:schemeClr val="tx1">
                    <a:lumMod val="65000"/>
                    <a:lumOff val="35000"/>
                  </a:schemeClr>
                </a:solidFill>
                <a:latin typeface="等线" panose="02010600030101010101" charset="-122"/>
                <a:ea typeface="等线" panose="02010600030101010101" charset="-122"/>
                <a:cs typeface="+mj-lt"/>
                <a:sym typeface="+mn-ea"/>
              </a:rPr>
              <a:t>部署视图</a:t>
            </a:r>
          </a:p>
        </p:txBody>
      </p:sp>
      <p:sp>
        <p:nvSpPr>
          <p:cNvPr id="20" name="文本框 19">
            <a:extLst>
              <a:ext uri="{FF2B5EF4-FFF2-40B4-BE49-F238E27FC236}">
                <a16:creationId xmlns:a16="http://schemas.microsoft.com/office/drawing/2014/main" id="{A40EF0C2-9C8E-4FE2-B983-EF946E6E4DEB}"/>
              </a:ext>
            </a:extLst>
          </p:cNvPr>
          <p:cNvSpPr txBox="1"/>
          <p:nvPr/>
        </p:nvSpPr>
        <p:spPr>
          <a:xfrm>
            <a:off x="5097681" y="5659298"/>
            <a:ext cx="617477" cy="584775"/>
          </a:xfrm>
          <a:prstGeom prst="rect">
            <a:avLst/>
          </a:prstGeom>
          <a:noFill/>
        </p:spPr>
        <p:txBody>
          <a:bodyPr wrap="none" rtlCol="0">
            <a:spAutoFit/>
          </a:bodyPr>
          <a:lstStyle/>
          <a:p>
            <a:r>
              <a:rPr lang="en-US" altLang="zh-CN" sz="3200" dirty="0">
                <a:solidFill>
                  <a:schemeClr val="tx1">
                    <a:lumMod val="75000"/>
                    <a:lumOff val="25000"/>
                  </a:schemeClr>
                </a:solidFill>
                <a:latin typeface="等线" panose="02010600030101010101" charset="-122"/>
                <a:ea typeface="等线" panose="02010600030101010101" charset="-122"/>
              </a:rPr>
              <a:t>06</a:t>
            </a:r>
          </a:p>
        </p:txBody>
      </p:sp>
      <p:sp>
        <p:nvSpPr>
          <p:cNvPr id="21" name="文本框 20">
            <a:extLst>
              <a:ext uri="{FF2B5EF4-FFF2-40B4-BE49-F238E27FC236}">
                <a16:creationId xmlns:a16="http://schemas.microsoft.com/office/drawing/2014/main" id="{7494C07C-6EDF-4969-9AC6-29AC907C1E5E}"/>
              </a:ext>
            </a:extLst>
          </p:cNvPr>
          <p:cNvSpPr txBox="1"/>
          <p:nvPr/>
        </p:nvSpPr>
        <p:spPr>
          <a:xfrm>
            <a:off x="6351935" y="5659298"/>
            <a:ext cx="4969387" cy="583565"/>
          </a:xfrm>
          <a:prstGeom prst="rect">
            <a:avLst/>
          </a:prstGeom>
          <a:noFill/>
          <a:ln w="19050">
            <a:solidFill>
              <a:schemeClr val="accent2">
                <a:lumMod val="60000"/>
                <a:lumOff val="40000"/>
              </a:schemeClr>
            </a:solidFill>
          </a:ln>
        </p:spPr>
        <p:txBody>
          <a:bodyPr wrap="square" rtlCol="0">
            <a:spAutoFit/>
          </a:bodyPr>
          <a:lstStyle/>
          <a:p>
            <a:pPr algn="ctr"/>
            <a:r>
              <a:rPr lang="zh-CN" altLang="en-US" sz="3200" b="1">
                <a:solidFill>
                  <a:schemeClr val="tx1">
                    <a:lumMod val="65000"/>
                    <a:lumOff val="35000"/>
                  </a:schemeClr>
                </a:solidFill>
                <a:latin typeface="等线" panose="02010600030101010101" charset="-122"/>
                <a:ea typeface="等线" panose="02010600030101010101" charset="-122"/>
                <a:cs typeface="+mj-lt"/>
                <a:sym typeface="+mn-ea"/>
              </a:rPr>
              <a:t>小组绩效与参考资料</a:t>
            </a:r>
            <a:endParaRPr lang="zh-CN" altLang="en-US" sz="3200" b="1" dirty="0">
              <a:solidFill>
                <a:schemeClr val="tx1">
                  <a:lumMod val="65000"/>
                  <a:lumOff val="35000"/>
                </a:schemeClr>
              </a:solidFill>
              <a:latin typeface="等线" panose="02010600030101010101" charset="-122"/>
              <a:ea typeface="等线" panose="02010600030101010101"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6" grpId="0"/>
      <p:bldP spid="8" grpId="0"/>
      <p:bldP spid="9" grpId="0"/>
      <p:bldP spid="15"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3340" y="3945255"/>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156666" y="1073138"/>
            <a:ext cx="4270891" cy="646000"/>
          </a:xfrm>
          <a:prstGeom prst="rect">
            <a:avLst/>
          </a:prstGeom>
          <a:noFill/>
        </p:spPr>
        <p:txBody>
          <a:bodyPr wrap="square" rtlCol="0">
            <a:spAutoFit/>
          </a:bodyPr>
          <a:lstStyle/>
          <a:p>
            <a:r>
              <a:rPr lang="en-US" altLang="zh-CN" sz="3600" dirty="0">
                <a:latin typeface="+mn-ea"/>
                <a:cs typeface="+mj-lt"/>
                <a:sym typeface="+mn-ea"/>
              </a:rPr>
              <a:t>3</a:t>
            </a:r>
            <a:r>
              <a:rPr lang="zh-CN" altLang="en-US" sz="3600" dirty="0">
                <a:latin typeface="+mn-ea"/>
                <a:cs typeface="+mj-lt"/>
                <a:sym typeface="+mn-ea"/>
              </a:rPr>
              <a:t>、在项目中的应用</a:t>
            </a: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03</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592581" y="130377"/>
            <a:ext cx="2075668"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状态图</a:t>
            </a:r>
          </a:p>
        </p:txBody>
      </p:sp>
      <p:pic>
        <p:nvPicPr>
          <p:cNvPr id="3" name="图片 2">
            <a:extLst>
              <a:ext uri="{FF2B5EF4-FFF2-40B4-BE49-F238E27FC236}">
                <a16:creationId xmlns:a16="http://schemas.microsoft.com/office/drawing/2014/main" id="{A6051F24-058E-4D74-8A3B-05310EACF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666" y="1719139"/>
            <a:ext cx="5717081" cy="4688512"/>
          </a:xfrm>
          <a:prstGeom prst="rect">
            <a:avLst/>
          </a:prstGeom>
        </p:spPr>
      </p:pic>
      <p:sp>
        <p:nvSpPr>
          <p:cNvPr id="4" name="文本框 3">
            <a:extLst>
              <a:ext uri="{FF2B5EF4-FFF2-40B4-BE49-F238E27FC236}">
                <a16:creationId xmlns:a16="http://schemas.microsoft.com/office/drawing/2014/main" id="{30E8ACBC-57D3-4FA2-B603-FD224DF493DB}"/>
              </a:ext>
            </a:extLst>
          </p:cNvPr>
          <p:cNvSpPr txBox="1"/>
          <p:nvPr/>
        </p:nvSpPr>
        <p:spPr>
          <a:xfrm>
            <a:off x="7071919" y="2288984"/>
            <a:ext cx="4613945" cy="1815882"/>
          </a:xfrm>
          <a:prstGeom prst="rect">
            <a:avLst/>
          </a:prstGeom>
          <a:noFill/>
        </p:spPr>
        <p:txBody>
          <a:bodyPr wrap="square" rtlCol="0">
            <a:spAutoFit/>
          </a:bodyPr>
          <a:lstStyle/>
          <a:p>
            <a:r>
              <a:rPr lang="zh-CN" altLang="en-US" sz="2800" dirty="0"/>
              <a:t>左图是用户对观看的视频进行稍后再看操作，用户可以在自己的个人中心中查看到稍后再看的视频内容。</a:t>
            </a:r>
          </a:p>
        </p:txBody>
      </p:sp>
    </p:spTree>
    <p:extLst>
      <p:ext uri="{BB962C8B-B14F-4D97-AF65-F5344CB8AC3E}">
        <p14:creationId xmlns:p14="http://schemas.microsoft.com/office/powerpoint/2010/main" val="364632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 name="直接连接符 4"/>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03</a:t>
            </a:r>
          </a:p>
        </p:txBody>
      </p:sp>
      <p:sp>
        <p:nvSpPr>
          <p:cNvPr id="12" name="文本框 11"/>
          <p:cNvSpPr txBox="1"/>
          <p:nvPr/>
        </p:nvSpPr>
        <p:spPr>
          <a:xfrm>
            <a:off x="876665" y="130377"/>
            <a:ext cx="2425827" cy="646331"/>
          </a:xfrm>
          <a:prstGeom prst="rect">
            <a:avLst/>
          </a:prstGeom>
          <a:noFill/>
        </p:spPr>
        <p:txBody>
          <a:bodyPr wrap="square" rtlCol="0">
            <a:spAutoFit/>
          </a:bodyPr>
          <a:lstStyle/>
          <a:p>
            <a:pPr algn="ctr"/>
            <a:r>
              <a:rPr lang="en-US" altLang="zh-CN" sz="3600" dirty="0">
                <a:latin typeface="+mn-ea"/>
                <a:cs typeface="Calibri Light"/>
                <a:sym typeface="+mn-ea"/>
              </a:rPr>
              <a:t>Question3</a:t>
            </a:r>
            <a:endPar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endParaRPr>
          </a:p>
        </p:txBody>
      </p:sp>
      <p:sp>
        <p:nvSpPr>
          <p:cNvPr id="14" name="文本框 13">
            <a:extLst>
              <a:ext uri="{FF2B5EF4-FFF2-40B4-BE49-F238E27FC236}">
                <a16:creationId xmlns:a16="http://schemas.microsoft.com/office/drawing/2014/main" id="{815BADDB-9909-4FCB-91BE-90FD7D1441F8}"/>
              </a:ext>
            </a:extLst>
          </p:cNvPr>
          <p:cNvSpPr txBox="1"/>
          <p:nvPr/>
        </p:nvSpPr>
        <p:spPr>
          <a:xfrm>
            <a:off x="174912" y="1027801"/>
            <a:ext cx="11842176" cy="3539430"/>
          </a:xfrm>
          <a:prstGeom prst="rect">
            <a:avLst/>
          </a:prstGeom>
          <a:noFill/>
        </p:spPr>
        <p:txBody>
          <a:bodyPr wrap="square">
            <a:spAutoFit/>
          </a:bodyPr>
          <a:lstStyle/>
          <a:p>
            <a:r>
              <a:rPr lang="zh-CN" altLang="zh-CN" sz="3200" dirty="0">
                <a:latin typeface="宋体" panose="02010600030101010101" pitchFamily="2" charset="-122"/>
              </a:rPr>
              <a:t>下列关于状态图的说法中，正确的是（）。</a:t>
            </a:r>
          </a:p>
          <a:p>
            <a:r>
              <a:rPr lang="zh-CN" altLang="zh-CN" sz="3200" dirty="0">
                <a:latin typeface="宋体" panose="02010600030101010101" pitchFamily="2" charset="-122"/>
              </a:rPr>
              <a:t>A. 状态图是UML中对系统的静态方面进行建模的五种图之一。</a:t>
            </a:r>
          </a:p>
          <a:p>
            <a:r>
              <a:rPr lang="zh-CN" altLang="zh-CN" sz="3200" dirty="0">
                <a:latin typeface="宋体" panose="02010600030101010101" pitchFamily="2" charset="-122"/>
              </a:rPr>
              <a:t>B. 状态图是活动图的一个特例，状态图中的多数状态是活动状态</a:t>
            </a:r>
          </a:p>
          <a:p>
            <a:r>
              <a:rPr lang="zh-CN" altLang="zh-CN" sz="3200" dirty="0">
                <a:latin typeface="宋体" panose="02010600030101010101" pitchFamily="2" charset="-122"/>
              </a:rPr>
              <a:t>C. 活动图和状态图是对一个对象的生命周期进行建模，描述对象随时间变化的行为。</a:t>
            </a:r>
          </a:p>
          <a:p>
            <a:r>
              <a:rPr lang="zh-CN" altLang="zh-CN" sz="3200" dirty="0">
                <a:latin typeface="宋体" panose="02010600030101010101" pitchFamily="2" charset="-122"/>
              </a:rPr>
              <a:t>D. 状态图强调对有几个对象参与的活动过程建模，而活动图更强调对单个反应型对象建模</a:t>
            </a:r>
          </a:p>
        </p:txBody>
      </p:sp>
      <p:sp>
        <p:nvSpPr>
          <p:cNvPr id="15" name="文本框 14">
            <a:extLst>
              <a:ext uri="{FF2B5EF4-FFF2-40B4-BE49-F238E27FC236}">
                <a16:creationId xmlns:a16="http://schemas.microsoft.com/office/drawing/2014/main" id="{4F797CED-A693-4D6B-9012-4BFC60DEC4E3}"/>
              </a:ext>
            </a:extLst>
          </p:cNvPr>
          <p:cNvSpPr txBox="1"/>
          <p:nvPr/>
        </p:nvSpPr>
        <p:spPr>
          <a:xfrm>
            <a:off x="736974" y="4900600"/>
            <a:ext cx="9413705" cy="1384995"/>
          </a:xfrm>
          <a:prstGeom prst="rect">
            <a:avLst/>
          </a:prstGeom>
          <a:noFill/>
        </p:spPr>
        <p:txBody>
          <a:bodyPr wrap="square">
            <a:spAutoFit/>
          </a:bodyPr>
          <a:lstStyle/>
          <a:p>
            <a:r>
              <a:rPr lang="zh-CN" altLang="zh-CN" sz="2800" dirty="0">
                <a:latin typeface="宋体" panose="02010600030101010101" pitchFamily="2" charset="-122"/>
              </a:rPr>
              <a:t>答案：</a:t>
            </a:r>
            <a:r>
              <a:rPr lang="en-US" altLang="zh-CN" sz="2800" dirty="0">
                <a:solidFill>
                  <a:srgbClr val="FF0000"/>
                </a:solidFill>
                <a:latin typeface="宋体" panose="02010600030101010101" pitchFamily="2" charset="-122"/>
              </a:rPr>
              <a:t>C </a:t>
            </a:r>
            <a:r>
              <a:rPr lang="zh-CN" altLang="zh-CN" sz="2800" dirty="0">
                <a:solidFill>
                  <a:srgbClr val="FF0000"/>
                </a:solidFill>
                <a:latin typeface="宋体" panose="02010600030101010101" pitchFamily="2" charset="-122"/>
              </a:rPr>
              <a:t>活动图和状态图是对一个对象的生命周期进行建模，描述对象随时间变化的行为。</a:t>
            </a:r>
          </a:p>
          <a:p>
            <a:endParaRPr lang="en-US" altLang="en-US" sz="2800" dirty="0">
              <a:solidFill>
                <a:srgbClr val="FF0000"/>
              </a:solidFill>
              <a:latin typeface="宋体" panose="02010600030101010101" pitchFamily="2" charset="-122"/>
            </a:endParaRPr>
          </a:p>
        </p:txBody>
      </p:sp>
    </p:spTree>
    <p:extLst>
      <p:ext uri="{BB962C8B-B14F-4D97-AF65-F5344CB8AC3E}">
        <p14:creationId xmlns:p14="http://schemas.microsoft.com/office/powerpoint/2010/main" val="322179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666" y="1046505"/>
            <a:ext cx="11364965" cy="5189919"/>
            <a:chOff x="669" y="3431"/>
            <a:chExt cx="14790" cy="7102"/>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1.</a:t>
              </a:r>
              <a:r>
                <a:rPr lang="zh-CN" altLang="en-US" sz="3600" dirty="0">
                  <a:latin typeface="+mn-ea"/>
                  <a:cs typeface="+mj-lt"/>
                  <a:sym typeface="+mn-ea"/>
                </a:rPr>
                <a:t>活动图的定义</a:t>
              </a:r>
            </a:p>
          </p:txBody>
        </p:sp>
        <p:sp>
          <p:nvSpPr>
            <p:cNvPr id="10" name="文本框 9"/>
            <p:cNvSpPr txBox="1"/>
            <p:nvPr/>
          </p:nvSpPr>
          <p:spPr>
            <a:xfrm>
              <a:off x="1337" y="4567"/>
              <a:ext cx="14122" cy="5966"/>
            </a:xfrm>
            <a:prstGeom prst="rect">
              <a:avLst/>
            </a:prstGeom>
            <a:noFill/>
          </p:spPr>
          <p:txBody>
            <a:bodyPr wrap="square" rtlCol="0" anchor="t">
              <a:spAutoFit/>
            </a:bodyPr>
            <a:lstStyle/>
            <a:p>
              <a:pPr>
                <a:lnSpc>
                  <a:spcPct val="110000"/>
                </a:lnSpc>
              </a:pPr>
              <a:r>
                <a:rPr lang="en-US" altLang="zh-CN" sz="3200" dirty="0">
                  <a:latin typeface="宋体" panose="02010600030101010101" pitchFamily="2" charset="-122"/>
                  <a:ea typeface="宋体" panose="02010600030101010101" pitchFamily="2" charset="-122"/>
                </a:rPr>
                <a:t>  </a:t>
              </a:r>
              <a:r>
                <a:rPr lang="zh-CN" altLang="zh-CN" sz="3200" dirty="0">
                  <a:latin typeface="宋体" panose="02010600030101010101" pitchFamily="2" charset="-122"/>
                  <a:ea typeface="宋体" panose="02010600030101010101" pitchFamily="2" charset="-122"/>
                </a:rPr>
                <a:t>活动图，用于UML中建立动态模型，主要描述</a:t>
              </a:r>
              <a:r>
                <a:rPr lang="zh-CN" altLang="zh-CN" sz="3200" dirty="0">
                  <a:solidFill>
                    <a:srgbClr val="FF0000"/>
                  </a:solidFill>
                  <a:latin typeface="宋体" panose="02010600030101010101" pitchFamily="2" charset="-122"/>
                  <a:ea typeface="宋体" panose="02010600030101010101" pitchFamily="2" charset="-122"/>
                </a:rPr>
                <a:t>系统随时间变化的行为</a:t>
              </a:r>
              <a:r>
                <a:rPr lang="zh-CN" altLang="zh-CN" sz="3200" dirty="0">
                  <a:latin typeface="宋体" panose="02010600030101010101" pitchFamily="2" charset="-122"/>
                  <a:ea typeface="宋体" panose="02010600030101010101" pitchFamily="2" charset="-122"/>
                </a:rPr>
                <a:t>，这些行为是用从静态视图中抽取的系统的瞬间值的变化来描述的。在对象的生命期建模中，</a:t>
              </a:r>
              <a:r>
                <a:rPr lang="zh-CN" altLang="zh-CN" sz="3200" dirty="0">
                  <a:solidFill>
                    <a:srgbClr val="FF0000"/>
                  </a:solidFill>
                  <a:latin typeface="宋体" panose="02010600030101010101" pitchFamily="2" charset="-122"/>
                  <a:ea typeface="宋体" panose="02010600030101010101" pitchFamily="2" charset="-122"/>
                </a:rPr>
                <a:t>活动图是一种特殊形式的状态机</a:t>
              </a:r>
              <a:r>
                <a:rPr lang="zh-CN" altLang="zh-CN" sz="3200" dirty="0">
                  <a:latin typeface="宋体" panose="02010600030101010101" pitchFamily="2" charset="-122"/>
                  <a:ea typeface="宋体" panose="02010600030101010101" pitchFamily="2" charset="-122"/>
                </a:rPr>
                <a:t>，用于对计算机流程和工作流程建模。</a:t>
              </a:r>
              <a:endParaRPr lang="en-US" altLang="zh-CN" sz="3200" dirty="0">
                <a:latin typeface="宋体" panose="02010600030101010101" pitchFamily="2" charset="-122"/>
                <a:ea typeface="宋体" panose="02010600030101010101" pitchFamily="2" charset="-122"/>
              </a:endParaRPr>
            </a:p>
            <a:p>
              <a:pPr>
                <a:lnSpc>
                  <a:spcPct val="110000"/>
                </a:lnSpc>
              </a:pPr>
              <a:r>
                <a:rPr lang="en-US" altLang="zh-CN" sz="3200" dirty="0">
                  <a:latin typeface="宋体" panose="02010600030101010101" pitchFamily="2" charset="-122"/>
                  <a:ea typeface="宋体" panose="02010600030101010101" pitchFamily="2" charset="-122"/>
                </a:rPr>
                <a:t>  </a:t>
              </a:r>
              <a:r>
                <a:rPr lang="zh-CN" altLang="zh-CN" sz="3200" dirty="0">
                  <a:latin typeface="宋体" panose="02010600030101010101" pitchFamily="2" charset="-122"/>
                  <a:ea typeface="宋体" panose="02010600030101010101" pitchFamily="2" charset="-122"/>
                </a:rPr>
                <a:t>活动图从本质上说是一个流程图，展现跨过不同的对象从活动到活动的控制流。与传统的流程图不同的是，</a:t>
              </a:r>
              <a:r>
                <a:rPr lang="zh-CN" altLang="zh-CN" sz="3200" dirty="0">
                  <a:solidFill>
                    <a:srgbClr val="FF0000"/>
                  </a:solidFill>
                  <a:latin typeface="宋体" panose="02010600030101010101" pitchFamily="2" charset="-122"/>
                  <a:ea typeface="宋体" panose="02010600030101010101" pitchFamily="2" charset="-122"/>
                </a:rPr>
                <a:t>活动图能够展示并发和控制分支</a:t>
              </a:r>
              <a:r>
                <a:rPr lang="zh-CN" altLang="zh-CN" sz="3200" dirty="0">
                  <a:latin typeface="宋体" panose="02010600030101010101" pitchFamily="2" charset="-122"/>
                  <a:ea typeface="宋体" panose="02010600030101010101" pitchFamily="2" charset="-122"/>
                </a:rPr>
                <a:t>。</a:t>
              </a:r>
            </a:p>
            <a:p>
              <a:pPr>
                <a:lnSpc>
                  <a:spcPct val="110000"/>
                </a:lnSpc>
              </a:pPr>
              <a:endParaRPr lang="zh-CN" altLang="zh-CN" sz="3200" dirty="0">
                <a:latin typeface="宋体" panose="02010600030101010101" pitchFamily="2" charset="-122"/>
                <a:ea typeface="宋体" panose="02010600030101010101" pitchFamily="2" charset="-122"/>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03</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697512" y="81093"/>
            <a:ext cx="2015708"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活动图</a:t>
            </a:r>
          </a:p>
        </p:txBody>
      </p:sp>
    </p:spTree>
    <p:extLst>
      <p:ext uri="{BB962C8B-B14F-4D97-AF65-F5344CB8AC3E}">
        <p14:creationId xmlns:p14="http://schemas.microsoft.com/office/powerpoint/2010/main" val="1745118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3340" y="3945255"/>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6" y="1064261"/>
            <a:ext cx="11365733" cy="4539535"/>
            <a:chOff x="669" y="3431"/>
            <a:chExt cx="14791" cy="6212"/>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2.</a:t>
              </a:r>
              <a:r>
                <a:rPr lang="zh-CN" altLang="en-US" sz="3600" dirty="0">
                  <a:latin typeface="+mn-ea"/>
                  <a:cs typeface="+mj-lt"/>
                  <a:sym typeface="+mn-ea"/>
                </a:rPr>
                <a:t>活动图的作用</a:t>
              </a:r>
            </a:p>
          </p:txBody>
        </p:sp>
        <p:sp>
          <p:nvSpPr>
            <p:cNvPr id="10" name="文本框 9"/>
            <p:cNvSpPr txBox="1"/>
            <p:nvPr/>
          </p:nvSpPr>
          <p:spPr>
            <a:xfrm>
              <a:off x="1338" y="4658"/>
              <a:ext cx="14122" cy="4985"/>
            </a:xfrm>
            <a:prstGeom prst="rect">
              <a:avLst/>
            </a:prstGeom>
            <a:noFill/>
          </p:spPr>
          <p:txBody>
            <a:bodyPr wrap="square" rtlCol="0" anchor="t">
              <a:spAutoFit/>
            </a:bodyPr>
            <a:lstStyle/>
            <a:p>
              <a:pPr>
                <a:lnSpc>
                  <a:spcPct val="12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1.描述一个操作执行过程中所完成的工作（动作），这是</a:t>
              </a:r>
              <a:r>
                <a:rPr lang="zh-CN" altLang="zh-CN" sz="2800" dirty="0">
                  <a:solidFill>
                    <a:srgbClr val="FF0000"/>
                  </a:solidFill>
                  <a:latin typeface="宋体" panose="02010600030101010101" pitchFamily="2" charset="-122"/>
                  <a:ea typeface="宋体" panose="02010600030101010101" pitchFamily="2" charset="-122"/>
                </a:rPr>
                <a:t>活动图最常见的用途</a:t>
              </a:r>
              <a:r>
                <a:rPr lang="zh-CN" altLang="zh-CN" sz="2800" dirty="0">
                  <a:latin typeface="宋体" panose="02010600030101010101" pitchFamily="2" charset="-122"/>
                  <a:ea typeface="宋体" panose="02010600030101010101" pitchFamily="2" charset="-122"/>
                </a:rPr>
                <a:t>。</a:t>
              </a:r>
            </a:p>
            <a:p>
              <a:pPr>
                <a:lnSpc>
                  <a:spcPct val="12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2.描述对象</a:t>
              </a:r>
              <a:r>
                <a:rPr lang="zh-CN" altLang="zh-CN" sz="2800" dirty="0">
                  <a:solidFill>
                    <a:srgbClr val="FF0000"/>
                  </a:solidFill>
                  <a:latin typeface="宋体" panose="02010600030101010101" pitchFamily="2" charset="-122"/>
                  <a:ea typeface="宋体" panose="02010600030101010101" pitchFamily="2" charset="-122"/>
                </a:rPr>
                <a:t>内部的工作</a:t>
              </a:r>
              <a:r>
                <a:rPr lang="zh-CN" altLang="zh-CN" sz="2800" dirty="0">
                  <a:latin typeface="宋体" panose="02010600030101010101" pitchFamily="2" charset="-122"/>
                  <a:ea typeface="宋体" panose="02010600030101010101" pitchFamily="2" charset="-122"/>
                </a:rPr>
                <a:t>。</a:t>
              </a:r>
            </a:p>
            <a:p>
              <a:pPr>
                <a:lnSpc>
                  <a:spcPct val="12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3.显示如何</a:t>
              </a:r>
              <a:r>
                <a:rPr lang="zh-CN" altLang="zh-CN" sz="2800" dirty="0">
                  <a:solidFill>
                    <a:srgbClr val="FF0000"/>
                  </a:solidFill>
                  <a:latin typeface="宋体" panose="02010600030101010101" pitchFamily="2" charset="-122"/>
                  <a:ea typeface="宋体" panose="02010600030101010101" pitchFamily="2" charset="-122"/>
                </a:rPr>
                <a:t>执行一组相关的动作</a:t>
              </a:r>
              <a:r>
                <a:rPr lang="zh-CN" altLang="zh-CN" sz="2800" dirty="0">
                  <a:latin typeface="宋体" panose="02010600030101010101" pitchFamily="2" charset="-122"/>
                  <a:ea typeface="宋体" panose="02010600030101010101" pitchFamily="2" charset="-122"/>
                </a:rPr>
                <a:t>，以及这些动作如何影响它们周围的对象。</a:t>
              </a:r>
            </a:p>
            <a:p>
              <a:pPr>
                <a:lnSpc>
                  <a:spcPct val="12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4.显示用例的实例如何执行动作以及如何改变对象状态。</a:t>
              </a:r>
            </a:p>
            <a:p>
              <a:pPr>
                <a:lnSpc>
                  <a:spcPct val="12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5.说明一次业务流程中的人（参与者）和对象是</a:t>
              </a:r>
              <a:r>
                <a:rPr lang="zh-CN" altLang="zh-CN" sz="2800" dirty="0">
                  <a:solidFill>
                    <a:srgbClr val="FF0000"/>
                  </a:solidFill>
                  <a:latin typeface="宋体" panose="02010600030101010101" pitchFamily="2" charset="-122"/>
                  <a:ea typeface="宋体" panose="02010600030101010101" pitchFamily="2" charset="-122"/>
                </a:rPr>
                <a:t>如何工作的</a:t>
              </a:r>
              <a:r>
                <a:rPr lang="zh-CN" altLang="zh-CN" sz="2800" dirty="0">
                  <a:latin typeface="宋体" panose="02010600030101010101" pitchFamily="2" charset="-122"/>
                  <a:ea typeface="宋体" panose="02010600030101010101" pitchFamily="2" charset="-122"/>
                </a:rPr>
                <a:t>。</a:t>
              </a: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03</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592581" y="130377"/>
            <a:ext cx="2075668"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活动图</a:t>
            </a:r>
          </a:p>
        </p:txBody>
      </p:sp>
    </p:spTree>
    <p:extLst>
      <p:ext uri="{BB962C8B-B14F-4D97-AF65-F5344CB8AC3E}">
        <p14:creationId xmlns:p14="http://schemas.microsoft.com/office/powerpoint/2010/main" val="13463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3340" y="3945255"/>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156416" y="1064261"/>
            <a:ext cx="4270891" cy="646000"/>
          </a:xfrm>
          <a:prstGeom prst="rect">
            <a:avLst/>
          </a:prstGeom>
          <a:noFill/>
        </p:spPr>
        <p:txBody>
          <a:bodyPr wrap="square" rtlCol="0">
            <a:spAutoFit/>
          </a:bodyPr>
          <a:lstStyle/>
          <a:p>
            <a:r>
              <a:rPr lang="en-US" altLang="zh-CN" sz="3600" dirty="0">
                <a:latin typeface="+mn-ea"/>
                <a:cs typeface="+mj-lt"/>
                <a:sym typeface="+mn-ea"/>
              </a:rPr>
              <a:t>3</a:t>
            </a:r>
            <a:r>
              <a:rPr lang="zh-CN" altLang="en-US" sz="3600" dirty="0">
                <a:latin typeface="+mn-ea"/>
                <a:cs typeface="+mj-lt"/>
                <a:sym typeface="+mn-ea"/>
              </a:rPr>
              <a:t>、在项目中的应用</a:t>
            </a: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03</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592581" y="130377"/>
            <a:ext cx="2075668"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活动图</a:t>
            </a:r>
          </a:p>
        </p:txBody>
      </p:sp>
      <p:pic>
        <p:nvPicPr>
          <p:cNvPr id="3" name="图片 2">
            <a:extLst>
              <a:ext uri="{FF2B5EF4-FFF2-40B4-BE49-F238E27FC236}">
                <a16:creationId xmlns:a16="http://schemas.microsoft.com/office/drawing/2014/main" id="{5F6A6EF0-F344-4E47-86EA-0F1DE2B1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666" y="1810048"/>
            <a:ext cx="3962743" cy="4412362"/>
          </a:xfrm>
          <a:prstGeom prst="rect">
            <a:avLst/>
          </a:prstGeom>
        </p:spPr>
      </p:pic>
      <p:pic>
        <p:nvPicPr>
          <p:cNvPr id="6" name="图片 5">
            <a:extLst>
              <a:ext uri="{FF2B5EF4-FFF2-40B4-BE49-F238E27FC236}">
                <a16:creationId xmlns:a16="http://schemas.microsoft.com/office/drawing/2014/main" id="{B735B251-BF72-47C6-82A9-5D3E4DC76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684" y="1805663"/>
            <a:ext cx="4032113" cy="4399207"/>
          </a:xfrm>
          <a:prstGeom prst="rect">
            <a:avLst/>
          </a:prstGeom>
        </p:spPr>
      </p:pic>
      <p:sp>
        <p:nvSpPr>
          <p:cNvPr id="7" name="文本框 6">
            <a:extLst>
              <a:ext uri="{FF2B5EF4-FFF2-40B4-BE49-F238E27FC236}">
                <a16:creationId xmlns:a16="http://schemas.microsoft.com/office/drawing/2014/main" id="{04484091-3D33-4B13-88A8-1D555F191282}"/>
              </a:ext>
            </a:extLst>
          </p:cNvPr>
          <p:cNvSpPr txBox="1"/>
          <p:nvPr/>
        </p:nvSpPr>
        <p:spPr>
          <a:xfrm>
            <a:off x="9624072" y="2467927"/>
            <a:ext cx="2064879" cy="1477328"/>
          </a:xfrm>
          <a:prstGeom prst="rect">
            <a:avLst/>
          </a:prstGeom>
          <a:noFill/>
        </p:spPr>
        <p:txBody>
          <a:bodyPr wrap="square" rtlCol="0">
            <a:spAutoFit/>
          </a:bodyPr>
          <a:lstStyle/>
          <a:p>
            <a:r>
              <a:rPr lang="zh-CN" altLang="en-US" dirty="0"/>
              <a:t>左边两图是用户以及管理员登录的活动图，当进行登录操作时，系统会对账号密码进行验证</a:t>
            </a:r>
          </a:p>
        </p:txBody>
      </p:sp>
    </p:spTree>
    <p:extLst>
      <p:ext uri="{BB962C8B-B14F-4D97-AF65-F5344CB8AC3E}">
        <p14:creationId xmlns:p14="http://schemas.microsoft.com/office/powerpoint/2010/main" val="3802512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文本框 9"/>
          <p:cNvSpPr txBox="1"/>
          <p:nvPr/>
        </p:nvSpPr>
        <p:spPr>
          <a:xfrm>
            <a:off x="1053562" y="1682945"/>
            <a:ext cx="10780195" cy="584615"/>
          </a:xfrm>
          <a:prstGeom prst="rect">
            <a:avLst/>
          </a:prstGeom>
          <a:noFill/>
        </p:spPr>
        <p:txBody>
          <a:bodyPr wrap="square" rtlCol="0" anchor="t">
            <a:spAutoFit/>
          </a:bodyPr>
          <a:lstStyle/>
          <a:p>
            <a:r>
              <a:rPr lang="zh-CN" altLang="zh-CN" sz="3200" dirty="0">
                <a:latin typeface="宋体" panose="02010600030101010101" pitchFamily="2" charset="-122"/>
                <a:ea typeface="宋体" panose="02010600030101010101" pitchFamily="2" charset="-122"/>
              </a:rPr>
              <a:t>活动图和状态图的区别？</a:t>
            </a: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03</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45928" cy="646331"/>
          </a:xfrm>
          <a:prstGeom prst="rect">
            <a:avLst/>
          </a:prstGeom>
          <a:noFill/>
        </p:spPr>
        <p:txBody>
          <a:bodyPr wrap="square" rtlCol="0">
            <a:spAutoFit/>
          </a:bodyPr>
          <a:lstStyle/>
          <a:p>
            <a:pPr algn="ctr">
              <a:defRPr/>
            </a:pPr>
            <a:r>
              <a:rPr lang="en-US" altLang="zh-CN" sz="3600" dirty="0">
                <a:latin typeface="+mn-ea"/>
                <a:cs typeface="Calibri Light"/>
                <a:sym typeface="+mn-ea"/>
              </a:rPr>
              <a:t>Question4</a:t>
            </a: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Calibri Light"/>
              <a:sym typeface="+mn-ea"/>
            </a:endParaRPr>
          </a:p>
        </p:txBody>
      </p:sp>
      <p:sp>
        <p:nvSpPr>
          <p:cNvPr id="2" name="文本框 1">
            <a:extLst>
              <a:ext uri="{FF2B5EF4-FFF2-40B4-BE49-F238E27FC236}">
                <a16:creationId xmlns:a16="http://schemas.microsoft.com/office/drawing/2014/main" id="{D33B0662-8371-4748-BAE7-011F7A366DE8}"/>
              </a:ext>
            </a:extLst>
          </p:cNvPr>
          <p:cNvSpPr txBox="1"/>
          <p:nvPr/>
        </p:nvSpPr>
        <p:spPr>
          <a:xfrm>
            <a:off x="1131200" y="2747345"/>
            <a:ext cx="9602182" cy="2677656"/>
          </a:xfrm>
          <a:prstGeom prst="rect">
            <a:avLst/>
          </a:prstGeom>
          <a:noFill/>
        </p:spPr>
        <p:txBody>
          <a:bodyPr wrap="square" rtlCol="0">
            <a:spAutoFit/>
          </a:bodyPr>
          <a:lstStyle/>
          <a:p>
            <a:r>
              <a:rPr lang="zh-CN" altLang="zh-CN" sz="2800" dirty="0">
                <a:solidFill>
                  <a:srgbClr val="FF0000"/>
                </a:solidFill>
                <a:latin typeface="宋体" panose="02010600030101010101" pitchFamily="2" charset="-122"/>
              </a:rPr>
              <a:t>答：状态图是对一个对象的状态的描述。</a:t>
            </a:r>
          </a:p>
          <a:p>
            <a:r>
              <a:rPr lang="zh-CN" altLang="zh-CN" sz="2800" dirty="0">
                <a:solidFill>
                  <a:srgbClr val="FF0000"/>
                </a:solidFill>
                <a:latin typeface="宋体" panose="02010600030101010101" pitchFamily="2" charset="-122"/>
              </a:rPr>
              <a:t>活动图描述的是系统执行某一个用例时的具体步骤。</a:t>
            </a:r>
            <a:endParaRPr lang="en-US" altLang="zh-CN" sz="2800" dirty="0">
              <a:solidFill>
                <a:srgbClr val="FF0000"/>
              </a:solidFill>
              <a:latin typeface="宋体" panose="02010600030101010101" pitchFamily="2" charset="-122"/>
            </a:endParaRPr>
          </a:p>
          <a:p>
            <a:endParaRPr lang="zh-CN" altLang="zh-CN" sz="2800" dirty="0">
              <a:solidFill>
                <a:srgbClr val="FF0000"/>
              </a:solidFill>
              <a:latin typeface="宋体" panose="02010600030101010101" pitchFamily="2" charset="-122"/>
            </a:endParaRPr>
          </a:p>
          <a:p>
            <a:r>
              <a:rPr lang="zh-CN" altLang="zh-CN" sz="2800" dirty="0">
                <a:solidFill>
                  <a:srgbClr val="FF0000"/>
                </a:solidFill>
                <a:latin typeface="宋体" panose="02010600030101010101" pitchFamily="2" charset="-122"/>
              </a:rPr>
              <a:t>状态图与活动图区别体现在状态图里面描述的是一个类对象的状态，活动图是对一个系统而言，一个系统包含对象，状态图是对类图的一个补充，活动图是对用例图的补充</a:t>
            </a:r>
            <a:endParaRPr lang="zh-CN" altLang="en-US" sz="2800" dirty="0">
              <a:solidFill>
                <a:srgbClr val="FF0000"/>
              </a:solidFill>
              <a:latin typeface="宋体" panose="02010600030101010101" pitchFamily="2" charset="-122"/>
            </a:endParaRPr>
          </a:p>
        </p:txBody>
      </p:sp>
    </p:spTree>
    <p:extLst>
      <p:ext uri="{BB962C8B-B14F-4D97-AF65-F5344CB8AC3E}">
        <p14:creationId xmlns:p14="http://schemas.microsoft.com/office/powerpoint/2010/main" val="90565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056890" y="3586116"/>
            <a:ext cx="6078220" cy="1270807"/>
            <a:chOff x="207" y="3459"/>
            <a:chExt cx="7910" cy="1739"/>
          </a:xfrm>
        </p:grpSpPr>
        <p:sp>
          <p:nvSpPr>
            <p:cNvPr id="9" name="文本框 8"/>
            <p:cNvSpPr txBox="1"/>
            <p:nvPr/>
          </p:nvSpPr>
          <p:spPr>
            <a:xfrm>
              <a:off x="1367" y="3459"/>
              <a:ext cx="6467" cy="883"/>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组件视图</a:t>
              </a:r>
            </a:p>
          </p:txBody>
        </p:sp>
        <p:sp>
          <p:nvSpPr>
            <p:cNvPr id="10" name="文本框 9"/>
            <p:cNvSpPr txBox="1"/>
            <p:nvPr/>
          </p:nvSpPr>
          <p:spPr>
            <a:xfrm>
              <a:off x="207" y="4737"/>
              <a:ext cx="7910" cy="461"/>
            </a:xfrm>
            <a:prstGeom prst="rect">
              <a:avLst/>
            </a:prstGeom>
            <a:noFill/>
          </p:spPr>
          <p:txBody>
            <a:bodyPr wrap="square" rtlCol="0" anchor="t">
              <a:spAutoFit/>
            </a:bodyPr>
            <a:lstStyle/>
            <a:p>
              <a:pPr algn="ctr"/>
              <a:endParaRPr lang="en-US" altLang="zh-CN" sz="1600" dirty="0">
                <a:solidFill>
                  <a:schemeClr val="tx1">
                    <a:lumMod val="65000"/>
                    <a:lumOff val="35000"/>
                  </a:schemeClr>
                </a:solidFill>
                <a:latin typeface="等线" panose="02010600030101010101" charset="-122"/>
                <a:ea typeface="等线" panose="02010600030101010101" charset="-122"/>
                <a:sym typeface="+mn-ea"/>
              </a:endParaRPr>
            </a:p>
          </p:txBody>
        </p:sp>
        <p:cxnSp>
          <p:nvCxnSpPr>
            <p:cNvPr id="12" name="直接连接符 11"/>
            <p:cNvCxnSpPr/>
            <p:nvPr/>
          </p:nvCxnSpPr>
          <p:spPr>
            <a:xfrm flipV="1">
              <a:off x="350" y="4496"/>
              <a:ext cx="7767" cy="6"/>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圆角矩形 14"/>
          <p:cNvSpPr/>
          <p:nvPr/>
        </p:nvSpPr>
        <p:spPr>
          <a:xfrm>
            <a:off x="3228340" y="3510915"/>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chemeClr val="tx1">
                    <a:lumMod val="65000"/>
                    <a:lumOff val="35000"/>
                  </a:schemeClr>
                </a:solidFill>
                <a:latin typeface="等线" panose="02010600030101010101" charset="-122"/>
                <a:ea typeface="等线" panose="02010600030101010101" charset="-122"/>
              </a:rPr>
              <a:t>04</a:t>
            </a:r>
          </a:p>
        </p:txBody>
      </p:sp>
      <p:pic>
        <p:nvPicPr>
          <p:cNvPr id="2" name="图片 1" descr="1188551"/>
          <p:cNvPicPr>
            <a:picLocks noChangeAspect="1"/>
          </p:cNvPicPr>
          <p:nvPr/>
        </p:nvPicPr>
        <p:blipFill>
          <a:blip r:embed="rId2"/>
          <a:stretch>
            <a:fillRect/>
          </a:stretch>
        </p:blipFill>
        <p:spPr>
          <a:xfrm>
            <a:off x="5795896" y="2371884"/>
            <a:ext cx="919804" cy="90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3340" y="4256584"/>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5" y="1064260"/>
            <a:ext cx="11329617" cy="3735689"/>
            <a:chOff x="669" y="3431"/>
            <a:chExt cx="14744" cy="5112"/>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1.</a:t>
              </a:r>
              <a:r>
                <a:rPr lang="zh-CN" altLang="en-US" sz="3600" dirty="0">
                  <a:latin typeface="+mn-ea"/>
                  <a:cs typeface="+mj-lt"/>
                  <a:sym typeface="+mn-ea"/>
                </a:rPr>
                <a:t>定义与作用</a:t>
              </a:r>
            </a:p>
          </p:txBody>
        </p:sp>
        <p:sp>
          <p:nvSpPr>
            <p:cNvPr id="10" name="文本框 9"/>
            <p:cNvSpPr txBox="1"/>
            <p:nvPr/>
          </p:nvSpPr>
          <p:spPr>
            <a:xfrm>
              <a:off x="1384" y="4314"/>
              <a:ext cx="14029" cy="4229"/>
            </a:xfrm>
            <a:prstGeom prst="rect">
              <a:avLst/>
            </a:prstGeom>
            <a:noFill/>
          </p:spPr>
          <p:txBody>
            <a:bodyPr wrap="square" rtlCol="0" anchor="t">
              <a:spAutoFit/>
            </a:bodyPr>
            <a:lstStyle/>
            <a:p>
              <a:pPr>
                <a:lnSpc>
                  <a:spcPct val="110000"/>
                </a:lnSpc>
              </a:pPr>
              <a:r>
                <a:rPr lang="en-US" altLang="zh-CN" sz="32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可以使用构件图来</a:t>
              </a:r>
              <a:r>
                <a:rPr lang="zh-CN" altLang="zh-CN" sz="2800" dirty="0">
                  <a:solidFill>
                    <a:srgbClr val="FF0000"/>
                  </a:solidFill>
                  <a:latin typeface="宋体" panose="02010600030101010101" pitchFamily="2" charset="-122"/>
                  <a:ea typeface="宋体" panose="02010600030101010101" pitchFamily="2" charset="-122"/>
                </a:rPr>
                <a:t>可视化物理组件及他们之间的关系</a:t>
              </a:r>
              <a:r>
                <a:rPr lang="zh-CN" altLang="zh-CN" sz="2800" dirty="0">
                  <a:latin typeface="宋体" panose="02010600030101010101" pitchFamily="2" charset="-122"/>
                  <a:ea typeface="宋体" panose="02010600030101010101" pitchFamily="2" charset="-122"/>
                </a:rPr>
                <a:t>，并描述其构造细节。构件图、部署图是对面向对象系统的物理方面建模时使用的两种图。构件图用于</a:t>
              </a:r>
              <a:r>
                <a:rPr lang="zh-CN" altLang="zh-CN" sz="2800" dirty="0">
                  <a:solidFill>
                    <a:srgbClr val="FF0000"/>
                  </a:solidFill>
                  <a:latin typeface="宋体" panose="02010600030101010101" pitchFamily="2" charset="-122"/>
                  <a:ea typeface="宋体" panose="02010600030101010101" pitchFamily="2" charset="-122"/>
                </a:rPr>
                <a:t>描述软件组件及组件之间的组织和依赖关系</a:t>
              </a:r>
              <a:r>
                <a:rPr lang="zh-CN" altLang="zh-CN" sz="2800" dirty="0">
                  <a:latin typeface="宋体" panose="02010600030101010101" pitchFamily="2" charset="-122"/>
                  <a:ea typeface="宋体" panose="02010600030101010101" pitchFamily="2" charset="-122"/>
                </a:rPr>
                <a:t>。</a:t>
              </a:r>
              <a:r>
                <a:rPr lang="en-US" altLang="zh-CN" sz="3200" baseline="30000" dirty="0">
                  <a:latin typeface="+mj-ea"/>
                  <a:ea typeface="+mj-ea"/>
                  <a:cs typeface="Calibri" panose="020F0502020204030204"/>
                  <a:sym typeface="Calibri" panose="020F0502020204030204"/>
                </a:rPr>
                <a:t>[1]</a:t>
              </a:r>
              <a:endParaRPr lang="en-US" altLang="zh-CN" sz="3200" baseline="30000" dirty="0">
                <a:latin typeface="+mj-ea"/>
                <a:ea typeface="思源黑体 CN Bold" panose="020B0800000000000000" pitchFamily="34" charset="-122"/>
                <a:cs typeface="+mn-lt"/>
                <a:sym typeface="+mn-ea"/>
              </a:endParaRPr>
            </a:p>
            <a:p>
              <a:pPr>
                <a:lnSpc>
                  <a:spcPct val="110000"/>
                </a:lnSpc>
              </a:pPr>
              <a:endParaRPr lang="zh-CN" altLang="zh-CN" sz="3200" dirty="0">
                <a:latin typeface="宋体" panose="02010600030101010101" pitchFamily="2" charset="-122"/>
                <a:ea typeface="宋体" panose="02010600030101010101" pitchFamily="2" charset="-122"/>
              </a:endParaRPr>
            </a:p>
            <a:p>
              <a:pPr>
                <a:spcBef>
                  <a:spcPct val="0"/>
                </a:spcBef>
              </a:pPr>
              <a:endParaRPr lang="en-US" altLang="zh-CN" sz="3200" dirty="0">
                <a:latin typeface="+mj-ea"/>
                <a:ea typeface="思源黑体 CN Bold" panose="020B0800000000000000" pitchFamily="34" charset="-122"/>
                <a:cs typeface="+mn-lt"/>
                <a:sym typeface="+mn-ea"/>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04</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构件图</a:t>
            </a:r>
          </a:p>
        </p:txBody>
      </p:sp>
      <p:pic>
        <p:nvPicPr>
          <p:cNvPr id="3" name="图片 2">
            <a:extLst>
              <a:ext uri="{FF2B5EF4-FFF2-40B4-BE49-F238E27FC236}">
                <a16:creationId xmlns:a16="http://schemas.microsoft.com/office/drawing/2014/main" id="{3753582B-14BB-517F-CED5-DEEEC3420B5E}"/>
              </a:ext>
            </a:extLst>
          </p:cNvPr>
          <p:cNvPicPr>
            <a:picLocks noChangeAspect="1"/>
          </p:cNvPicPr>
          <p:nvPr/>
        </p:nvPicPr>
        <p:blipFill>
          <a:blip r:embed="rId2"/>
          <a:stretch>
            <a:fillRect/>
          </a:stretch>
        </p:blipFill>
        <p:spPr>
          <a:xfrm>
            <a:off x="156415" y="3721038"/>
            <a:ext cx="6514696" cy="2486372"/>
          </a:xfrm>
          <a:prstGeom prst="rect">
            <a:avLst/>
          </a:prstGeom>
        </p:spPr>
      </p:pic>
      <p:pic>
        <p:nvPicPr>
          <p:cNvPr id="6" name="图片 5">
            <a:extLst>
              <a:ext uri="{FF2B5EF4-FFF2-40B4-BE49-F238E27FC236}">
                <a16:creationId xmlns:a16="http://schemas.microsoft.com/office/drawing/2014/main" id="{0D3CBD43-479C-B666-7E47-D6651BE2D1EE}"/>
              </a:ext>
            </a:extLst>
          </p:cNvPr>
          <p:cNvPicPr>
            <a:picLocks noChangeAspect="1"/>
          </p:cNvPicPr>
          <p:nvPr/>
        </p:nvPicPr>
        <p:blipFill>
          <a:blip r:embed="rId3"/>
          <a:stretch>
            <a:fillRect/>
          </a:stretch>
        </p:blipFill>
        <p:spPr>
          <a:xfrm>
            <a:off x="6615104" y="3721038"/>
            <a:ext cx="5420481" cy="2400635"/>
          </a:xfrm>
          <a:prstGeom prst="rect">
            <a:avLst/>
          </a:prstGeom>
        </p:spPr>
      </p:pic>
    </p:spTree>
    <p:extLst>
      <p:ext uri="{BB962C8B-B14F-4D97-AF65-F5344CB8AC3E}">
        <p14:creationId xmlns:p14="http://schemas.microsoft.com/office/powerpoint/2010/main" val="2781247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5" y="1064260"/>
            <a:ext cx="11315785" cy="4012651"/>
            <a:chOff x="669" y="3431"/>
            <a:chExt cx="14726" cy="5491"/>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2.</a:t>
              </a:r>
              <a:r>
                <a:rPr lang="zh-CN" altLang="en-US" sz="3600" dirty="0">
                  <a:latin typeface="+mn-ea"/>
                  <a:cs typeface="+mj-lt"/>
                  <a:sym typeface="+mn-ea"/>
                </a:rPr>
                <a:t>组件的基本概念</a:t>
              </a:r>
            </a:p>
          </p:txBody>
        </p:sp>
        <p:sp>
          <p:nvSpPr>
            <p:cNvPr id="10" name="文本框 9"/>
            <p:cNvSpPr txBox="1"/>
            <p:nvPr/>
          </p:nvSpPr>
          <p:spPr>
            <a:xfrm>
              <a:off x="1366" y="4314"/>
              <a:ext cx="14029" cy="4608"/>
            </a:xfrm>
            <a:prstGeom prst="rect">
              <a:avLst/>
            </a:prstGeom>
            <a:noFill/>
          </p:spPr>
          <p:txBody>
            <a:bodyPr wrap="square" rtlCol="0" anchor="t">
              <a:spAutoFit/>
            </a:bodyPr>
            <a:lstStyle/>
            <a:p>
              <a:pPr>
                <a:lnSpc>
                  <a:spcPct val="11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组件：组件是系统中遵从一组接口且提供实现的一个</a:t>
              </a:r>
              <a:r>
                <a:rPr lang="zh-CN" altLang="zh-CN" sz="2800" dirty="0">
                  <a:solidFill>
                    <a:srgbClr val="FF0000"/>
                  </a:solidFill>
                  <a:latin typeface="宋体" panose="02010600030101010101" pitchFamily="2" charset="-122"/>
                  <a:ea typeface="宋体" panose="02010600030101010101" pitchFamily="2" charset="-122"/>
                </a:rPr>
                <a:t>物理部件</a:t>
              </a:r>
              <a:r>
                <a:rPr lang="zh-CN" altLang="zh-CN" sz="2800" dirty="0">
                  <a:latin typeface="宋体" panose="02010600030101010101" pitchFamily="2" charset="-122"/>
                  <a:ea typeface="宋体" panose="02010600030101010101" pitchFamily="2" charset="-122"/>
                </a:rPr>
                <a:t>，通常指</a:t>
              </a:r>
              <a:r>
                <a:rPr lang="zh-CN" altLang="zh-CN" sz="2800" dirty="0">
                  <a:solidFill>
                    <a:srgbClr val="FF0000"/>
                  </a:solidFill>
                  <a:latin typeface="宋体" panose="02010600030101010101" pitchFamily="2" charset="-122"/>
                  <a:ea typeface="宋体" panose="02010600030101010101" pitchFamily="2" charset="-122"/>
                </a:rPr>
                <a:t>开发和运行时类的物理实现</a:t>
              </a:r>
              <a:r>
                <a:rPr lang="zh-CN" altLang="zh-CN" sz="2800" dirty="0">
                  <a:latin typeface="宋体" panose="02010600030101010101" pitchFamily="2" charset="-122"/>
                  <a:ea typeface="宋体" panose="02010600030101010101" pitchFamily="2" charset="-122"/>
                </a:rPr>
                <a:t>。组件常用于对可分配的物理单元建模，这些物理单元包含模型元素，且具有身份标识和明确定义的接口。</a:t>
              </a:r>
              <a:r>
                <a:rPr lang="zh-CN" altLang="zh-CN" sz="2800" dirty="0">
                  <a:solidFill>
                    <a:srgbClr val="FF0000"/>
                  </a:solidFill>
                  <a:latin typeface="宋体" panose="02010600030101010101" pitchFamily="2" charset="-122"/>
                  <a:ea typeface="宋体" panose="02010600030101010101" pitchFamily="2" charset="-122"/>
                </a:rPr>
                <a:t>每一个组件都必须有唯一的名称</a:t>
              </a:r>
              <a:r>
                <a:rPr lang="zh-CN" altLang="zh-CN" sz="2800" dirty="0">
                  <a:latin typeface="宋体" panose="02010600030101010101" pitchFamily="2" charset="-122"/>
                  <a:ea typeface="宋体" panose="02010600030101010101" pitchFamily="2" charset="-122"/>
                </a:rPr>
                <a:t>。</a:t>
              </a:r>
            </a:p>
            <a:p>
              <a:pPr>
                <a:lnSpc>
                  <a:spcPct val="110000"/>
                </a:lnSpc>
              </a:pPr>
              <a:endParaRPr lang="zh-CN" altLang="zh-CN" sz="2800" dirty="0">
                <a:latin typeface="宋体" panose="02010600030101010101" pitchFamily="2" charset="-122"/>
                <a:ea typeface="宋体" panose="02010600030101010101" pitchFamily="2" charset="-122"/>
              </a:endParaRPr>
            </a:p>
            <a:p>
              <a:pPr>
                <a:lnSpc>
                  <a:spcPct val="110000"/>
                </a:lnSpc>
              </a:pPr>
              <a:endParaRPr lang="zh-CN" altLang="zh-CN" sz="2800" dirty="0">
                <a:latin typeface="宋体" panose="02010600030101010101" pitchFamily="2" charset="-122"/>
                <a:ea typeface="宋体" panose="02010600030101010101" pitchFamily="2" charset="-122"/>
              </a:endParaRPr>
            </a:p>
            <a:p>
              <a:pPr>
                <a:spcBef>
                  <a:spcPct val="0"/>
                </a:spcBef>
              </a:pPr>
              <a:endParaRPr lang="en-US" altLang="zh-CN" sz="2800" dirty="0">
                <a:latin typeface="+mj-ea"/>
                <a:ea typeface="思源黑体 CN Bold" panose="020B0800000000000000" pitchFamily="34" charset="-122"/>
                <a:cs typeface="+mn-lt"/>
                <a:sym typeface="+mn-ea"/>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04</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构件图</a:t>
            </a:r>
          </a:p>
        </p:txBody>
      </p:sp>
      <p:pic>
        <p:nvPicPr>
          <p:cNvPr id="4" name="图片 3">
            <a:extLst>
              <a:ext uri="{FF2B5EF4-FFF2-40B4-BE49-F238E27FC236}">
                <a16:creationId xmlns:a16="http://schemas.microsoft.com/office/drawing/2014/main" id="{4973812F-D0AE-311F-F5BE-13ACEED7FB58}"/>
              </a:ext>
            </a:extLst>
          </p:cNvPr>
          <p:cNvPicPr>
            <a:picLocks noChangeAspect="1"/>
          </p:cNvPicPr>
          <p:nvPr/>
        </p:nvPicPr>
        <p:blipFill>
          <a:blip r:embed="rId2"/>
          <a:stretch>
            <a:fillRect/>
          </a:stretch>
        </p:blipFill>
        <p:spPr>
          <a:xfrm>
            <a:off x="796007" y="3824311"/>
            <a:ext cx="5363323" cy="2648320"/>
          </a:xfrm>
          <a:prstGeom prst="rect">
            <a:avLst/>
          </a:prstGeom>
        </p:spPr>
      </p:pic>
    </p:spTree>
    <p:extLst>
      <p:ext uri="{BB962C8B-B14F-4D97-AF65-F5344CB8AC3E}">
        <p14:creationId xmlns:p14="http://schemas.microsoft.com/office/powerpoint/2010/main" val="1267747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5" y="1064260"/>
            <a:ext cx="11329617" cy="3862843"/>
            <a:chOff x="669" y="3431"/>
            <a:chExt cx="14744" cy="5286"/>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3.</a:t>
              </a:r>
              <a:r>
                <a:rPr lang="zh-CN" altLang="en-US" sz="3600" dirty="0">
                  <a:latin typeface="+mn-ea"/>
                  <a:cs typeface="+mj-lt"/>
                  <a:sym typeface="+mn-ea"/>
                </a:rPr>
                <a:t>接口的基本概念</a:t>
              </a:r>
            </a:p>
          </p:txBody>
        </p:sp>
        <p:sp>
          <p:nvSpPr>
            <p:cNvPr id="10" name="文本框 9"/>
            <p:cNvSpPr txBox="1"/>
            <p:nvPr/>
          </p:nvSpPr>
          <p:spPr>
            <a:xfrm>
              <a:off x="1384" y="4345"/>
              <a:ext cx="14029" cy="4372"/>
            </a:xfrm>
            <a:prstGeom prst="rect">
              <a:avLst/>
            </a:prstGeom>
            <a:noFill/>
          </p:spPr>
          <p:txBody>
            <a:bodyPr wrap="square" rtlCol="0" anchor="t">
              <a:spAutoFit/>
            </a:bodyPr>
            <a:lstStyle/>
            <a:p>
              <a:r>
                <a:rPr lang="en-US" altLang="zh-CN" sz="2800" dirty="0">
                  <a:latin typeface="宋体" panose="02010600030101010101" pitchFamily="2" charset="-122"/>
                  <a:ea typeface="等线" panose="02010600030101010101" pitchFamily="2" charset="-122"/>
                </a:rPr>
                <a:t>  </a:t>
              </a:r>
              <a:r>
                <a:rPr lang="zh-CN" altLang="zh-CN" sz="2800" dirty="0">
                  <a:latin typeface="宋体" panose="02010600030101010101" pitchFamily="2" charset="-122"/>
                  <a:ea typeface="等线" panose="02010600030101010101" pitchFamily="2" charset="-122"/>
                </a:rPr>
                <a:t>接口：接口是一组用于</a:t>
              </a:r>
              <a:r>
                <a:rPr lang="zh-CN" altLang="zh-CN" sz="2800" dirty="0">
                  <a:solidFill>
                    <a:srgbClr val="FF0000"/>
                  </a:solidFill>
                  <a:latin typeface="宋体" panose="02010600030101010101" pitchFamily="2" charset="-122"/>
                  <a:ea typeface="等线" panose="02010600030101010101" pitchFamily="2" charset="-122"/>
                </a:rPr>
                <a:t>描述类或组件</a:t>
              </a:r>
              <a:r>
                <a:rPr lang="zh-CN" altLang="zh-CN" sz="2800" dirty="0">
                  <a:latin typeface="宋体" panose="02010600030101010101" pitchFamily="2" charset="-122"/>
                  <a:ea typeface="等线" panose="02010600030101010101" pitchFamily="2" charset="-122"/>
                </a:rPr>
                <a:t>的一个服务的操作，</a:t>
              </a:r>
              <a:r>
                <a:rPr lang="zh-CN" altLang="zh-CN" sz="2800" dirty="0">
                  <a:solidFill>
                    <a:srgbClr val="FF0000"/>
                  </a:solidFill>
                  <a:latin typeface="宋体" panose="02010600030101010101" pitchFamily="2" charset="-122"/>
                  <a:ea typeface="等线" panose="02010600030101010101" pitchFamily="2" charset="-122"/>
                </a:rPr>
                <a:t>它是一个被命名的操作的集合</a:t>
              </a:r>
              <a:r>
                <a:rPr lang="zh-CN" altLang="zh-CN" sz="2800" dirty="0">
                  <a:latin typeface="宋体" panose="02010600030101010101" pitchFamily="2" charset="-122"/>
                  <a:ea typeface="等线" panose="02010600030101010101" pitchFamily="2" charset="-122"/>
                </a:rPr>
                <a:t>。与类不同，接口不描述任何结构（因此不包含任何属性），也不描述任何实现（因此不包括任何实现操作的方法）。</a:t>
              </a:r>
              <a:r>
                <a:rPr lang="zh-CN" altLang="zh-CN" sz="2800" dirty="0">
                  <a:solidFill>
                    <a:srgbClr val="FF0000"/>
                  </a:solidFill>
                  <a:latin typeface="宋体" panose="02010600030101010101" pitchFamily="2" charset="-122"/>
                  <a:ea typeface="等线" panose="02010600030101010101" pitchFamily="2" charset="-122"/>
                </a:rPr>
                <a:t>每个接口都有一个唯一的名称</a:t>
              </a:r>
              <a:r>
                <a:rPr lang="zh-CN" altLang="zh-CN" sz="2800" dirty="0">
                  <a:latin typeface="宋体" panose="02010600030101010101" pitchFamily="2" charset="-122"/>
                  <a:ea typeface="等线" panose="02010600030101010101" pitchFamily="2" charset="-122"/>
                </a:rPr>
                <a:t>。</a:t>
              </a:r>
              <a:endParaRPr lang="zh-CN" altLang="en-US" sz="2800" dirty="0">
                <a:latin typeface="宋体" panose="02010600030101010101" pitchFamily="2" charset="-122"/>
                <a:ea typeface="等线" panose="02010600030101010101" pitchFamily="2" charset="-122"/>
              </a:endParaRPr>
            </a:p>
            <a:p>
              <a:pPr>
                <a:lnSpc>
                  <a:spcPct val="110000"/>
                </a:lnSpc>
              </a:pPr>
              <a:endParaRPr lang="zh-CN" altLang="zh-CN" sz="2800" dirty="0">
                <a:latin typeface="宋体" panose="02010600030101010101" pitchFamily="2" charset="-122"/>
                <a:ea typeface="宋体" panose="02010600030101010101" pitchFamily="2" charset="-122"/>
              </a:endParaRPr>
            </a:p>
            <a:p>
              <a:pPr>
                <a:lnSpc>
                  <a:spcPct val="110000"/>
                </a:lnSpc>
              </a:pPr>
              <a:endParaRPr lang="zh-CN" altLang="zh-CN" sz="2800" dirty="0">
                <a:latin typeface="宋体" panose="02010600030101010101" pitchFamily="2" charset="-122"/>
                <a:ea typeface="宋体" panose="02010600030101010101" pitchFamily="2" charset="-122"/>
              </a:endParaRPr>
            </a:p>
            <a:p>
              <a:pPr>
                <a:spcBef>
                  <a:spcPct val="0"/>
                </a:spcBef>
              </a:pPr>
              <a:endParaRPr lang="en-US" altLang="zh-CN" sz="2800" dirty="0">
                <a:latin typeface="+mj-ea"/>
                <a:ea typeface="思源黑体 CN Bold" panose="020B0800000000000000" pitchFamily="34" charset="-122"/>
                <a:cs typeface="+mn-lt"/>
                <a:sym typeface="+mn-ea"/>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04</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构件图</a:t>
            </a:r>
          </a:p>
        </p:txBody>
      </p:sp>
      <p:pic>
        <p:nvPicPr>
          <p:cNvPr id="3" name="图片 2">
            <a:extLst>
              <a:ext uri="{FF2B5EF4-FFF2-40B4-BE49-F238E27FC236}">
                <a16:creationId xmlns:a16="http://schemas.microsoft.com/office/drawing/2014/main" id="{CD3CF59C-F94F-34AA-F8BC-12EBE55BF4C4}"/>
              </a:ext>
            </a:extLst>
          </p:cNvPr>
          <p:cNvPicPr>
            <a:picLocks noChangeAspect="1"/>
          </p:cNvPicPr>
          <p:nvPr/>
        </p:nvPicPr>
        <p:blipFill>
          <a:blip r:embed="rId2"/>
          <a:stretch>
            <a:fillRect/>
          </a:stretch>
        </p:blipFill>
        <p:spPr>
          <a:xfrm>
            <a:off x="705837" y="3852709"/>
            <a:ext cx="6611273" cy="2010056"/>
          </a:xfrm>
          <a:prstGeom prst="rect">
            <a:avLst/>
          </a:prstGeom>
        </p:spPr>
      </p:pic>
    </p:spTree>
    <p:extLst>
      <p:ext uri="{BB962C8B-B14F-4D97-AF65-F5344CB8AC3E}">
        <p14:creationId xmlns:p14="http://schemas.microsoft.com/office/powerpoint/2010/main" val="1188348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166774" y="3586116"/>
            <a:ext cx="5968336" cy="762192"/>
            <a:chOff x="350" y="3459"/>
            <a:chExt cx="7767" cy="1043"/>
          </a:xfrm>
        </p:grpSpPr>
        <p:sp>
          <p:nvSpPr>
            <p:cNvPr id="9" name="文本框 8"/>
            <p:cNvSpPr txBox="1"/>
            <p:nvPr/>
          </p:nvSpPr>
          <p:spPr>
            <a:xfrm>
              <a:off x="1367" y="3459"/>
              <a:ext cx="6467" cy="883"/>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用例视图</a:t>
              </a:r>
            </a:p>
          </p:txBody>
        </p:sp>
        <p:cxnSp>
          <p:nvCxnSpPr>
            <p:cNvPr id="12" name="直接连接符 11"/>
            <p:cNvCxnSpPr/>
            <p:nvPr/>
          </p:nvCxnSpPr>
          <p:spPr>
            <a:xfrm flipV="1">
              <a:off x="350" y="4496"/>
              <a:ext cx="7767" cy="6"/>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descr="1188531"/>
          <p:cNvPicPr>
            <a:picLocks noChangeAspect="1"/>
          </p:cNvPicPr>
          <p:nvPr/>
        </p:nvPicPr>
        <p:blipFill>
          <a:blip r:embed="rId2"/>
          <a:stretch>
            <a:fillRect/>
          </a:stretch>
        </p:blipFill>
        <p:spPr>
          <a:xfrm>
            <a:off x="5813703" y="2216266"/>
            <a:ext cx="1080000" cy="1055618"/>
          </a:xfrm>
          <a:prstGeom prst="rect">
            <a:avLst/>
          </a:prstGeom>
        </p:spPr>
      </p:pic>
      <p:sp>
        <p:nvSpPr>
          <p:cNvPr id="15" name="圆角矩形 14"/>
          <p:cNvSpPr/>
          <p:nvPr/>
        </p:nvSpPr>
        <p:spPr>
          <a:xfrm>
            <a:off x="3228340" y="3510915"/>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5" y="1064260"/>
            <a:ext cx="11329617" cy="3997305"/>
            <a:chOff x="669" y="3431"/>
            <a:chExt cx="14744" cy="5470"/>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4.</a:t>
              </a:r>
              <a:r>
                <a:rPr lang="zh-CN" altLang="en-US" sz="3600" dirty="0">
                  <a:latin typeface="+mn-ea"/>
                  <a:cs typeface="+mj-lt"/>
                  <a:sym typeface="+mn-ea"/>
                </a:rPr>
                <a:t>关系的基本概念</a:t>
              </a:r>
            </a:p>
          </p:txBody>
        </p:sp>
        <p:sp>
          <p:nvSpPr>
            <p:cNvPr id="10" name="文本框 9"/>
            <p:cNvSpPr txBox="1"/>
            <p:nvPr/>
          </p:nvSpPr>
          <p:spPr>
            <a:xfrm>
              <a:off x="1384" y="4314"/>
              <a:ext cx="14029" cy="4587"/>
            </a:xfrm>
            <a:prstGeom prst="rect">
              <a:avLst/>
            </a:prstGeom>
            <a:noFill/>
          </p:spPr>
          <p:txBody>
            <a:bodyPr wrap="square" rtlCol="0" anchor="t">
              <a:spAutoFit/>
            </a:bodyPr>
            <a:lstStyle/>
            <a:p>
              <a:pPr>
                <a:lnSpc>
                  <a:spcPct val="11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关系：关系是事物之间的联系，在面向对象的建模中，最重要的关系是依赖，泛化，关联和实现，但构件图中使用最多的是</a:t>
              </a:r>
              <a:r>
                <a:rPr lang="zh-CN" altLang="zh-CN" sz="2800" dirty="0">
                  <a:solidFill>
                    <a:srgbClr val="FF0000"/>
                  </a:solidFill>
                  <a:latin typeface="宋体" panose="02010600030101010101" pitchFamily="2" charset="-122"/>
                  <a:ea typeface="宋体" panose="02010600030101010101" pitchFamily="2" charset="-122"/>
                </a:rPr>
                <a:t>依赖关系和实现关系。</a:t>
              </a:r>
            </a:p>
            <a:p>
              <a:pPr>
                <a:lnSpc>
                  <a:spcPct val="11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依赖关系是指</a:t>
              </a:r>
              <a:r>
                <a:rPr lang="zh-CN" altLang="zh-CN" sz="2800" dirty="0">
                  <a:solidFill>
                    <a:srgbClr val="FF0000"/>
                  </a:solidFill>
                  <a:latin typeface="宋体" panose="02010600030101010101" pitchFamily="2" charset="-122"/>
                  <a:ea typeface="宋体" panose="02010600030101010101" pitchFamily="2" charset="-122"/>
                </a:rPr>
                <a:t>组件依赖外部提供的接口</a:t>
              </a:r>
              <a:r>
                <a:rPr lang="zh-CN" altLang="zh-CN" sz="2800" dirty="0">
                  <a:latin typeface="宋体" panose="02010600030101010101" pitchFamily="2" charset="-122"/>
                  <a:ea typeface="宋体" panose="02010600030101010101" pitchFamily="2" charset="-122"/>
                </a:rPr>
                <a:t>（由组件到接口）。构件图中的依赖关系使用虚线箭头表示。</a:t>
              </a:r>
            </a:p>
            <a:p>
              <a:pPr>
                <a:lnSpc>
                  <a:spcPct val="11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实现关系是指</a:t>
              </a:r>
              <a:r>
                <a:rPr lang="zh-CN" altLang="zh-CN" sz="2800" dirty="0">
                  <a:solidFill>
                    <a:srgbClr val="FF0000"/>
                  </a:solidFill>
                  <a:latin typeface="宋体" panose="02010600030101010101" pitchFamily="2" charset="-122"/>
                  <a:ea typeface="宋体" panose="02010600030101010101" pitchFamily="2" charset="-122"/>
                </a:rPr>
                <a:t>组件向外部提供的服务</a:t>
              </a:r>
              <a:r>
                <a:rPr lang="zh-CN" altLang="zh-CN" sz="2800" dirty="0">
                  <a:latin typeface="宋体" panose="02010600030101010101" pitchFamily="2" charset="-122"/>
                  <a:ea typeface="宋体" panose="02010600030101010101" pitchFamily="2" charset="-122"/>
                </a:rPr>
                <a:t>。实现关系使用实线表示，实线关系多用于组件和接口之间，组件可以实现接口。</a:t>
              </a: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04</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构件图</a:t>
            </a:r>
          </a:p>
        </p:txBody>
      </p:sp>
    </p:spTree>
    <p:extLst>
      <p:ext uri="{BB962C8B-B14F-4D97-AF65-F5344CB8AC3E}">
        <p14:creationId xmlns:p14="http://schemas.microsoft.com/office/powerpoint/2010/main" val="528228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156415" y="1064260"/>
            <a:ext cx="4270891" cy="646000"/>
          </a:xfrm>
          <a:prstGeom prst="rect">
            <a:avLst/>
          </a:prstGeom>
          <a:noFill/>
        </p:spPr>
        <p:txBody>
          <a:bodyPr wrap="square" rtlCol="0">
            <a:spAutoFit/>
          </a:bodyPr>
          <a:lstStyle/>
          <a:p>
            <a:r>
              <a:rPr lang="en-US" altLang="zh-CN" sz="3600" dirty="0">
                <a:latin typeface="+mn-ea"/>
                <a:cs typeface="+mj-lt"/>
                <a:sym typeface="+mn-ea"/>
              </a:rPr>
              <a:t>5</a:t>
            </a:r>
            <a:r>
              <a:rPr lang="zh-CN" altLang="en-US" sz="3600" dirty="0">
                <a:latin typeface="+mn-ea"/>
                <a:cs typeface="+mj-lt"/>
                <a:sym typeface="+mn-ea"/>
              </a:rPr>
              <a:t>、在项目中的应用</a:t>
            </a:r>
            <a:endParaRPr lang="en-US" altLang="zh-CN" sz="3600" dirty="0">
              <a:latin typeface="+mn-ea"/>
              <a:cs typeface="+mj-lt"/>
              <a:sym typeface="+mn-ea"/>
            </a:endParaRP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04</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构件图</a:t>
            </a:r>
          </a:p>
        </p:txBody>
      </p:sp>
      <p:pic>
        <p:nvPicPr>
          <p:cNvPr id="7" name="图片 6">
            <a:extLst>
              <a:ext uri="{FF2B5EF4-FFF2-40B4-BE49-F238E27FC236}">
                <a16:creationId xmlns:a16="http://schemas.microsoft.com/office/drawing/2014/main" id="{48106D0C-AADE-4436-8EB9-D3D46F371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84" y="2510930"/>
            <a:ext cx="4961050" cy="2423370"/>
          </a:xfrm>
          <a:prstGeom prst="rect">
            <a:avLst/>
          </a:prstGeom>
        </p:spPr>
      </p:pic>
      <p:sp>
        <p:nvSpPr>
          <p:cNvPr id="14" name="文本框 13">
            <a:extLst>
              <a:ext uri="{FF2B5EF4-FFF2-40B4-BE49-F238E27FC236}">
                <a16:creationId xmlns:a16="http://schemas.microsoft.com/office/drawing/2014/main" id="{5CADA58C-EB42-41D9-B668-5EE6FBDF742B}"/>
              </a:ext>
            </a:extLst>
          </p:cNvPr>
          <p:cNvSpPr txBox="1"/>
          <p:nvPr/>
        </p:nvSpPr>
        <p:spPr>
          <a:xfrm>
            <a:off x="6300132" y="2600585"/>
            <a:ext cx="4253218" cy="1815882"/>
          </a:xfrm>
          <a:prstGeom prst="rect">
            <a:avLst/>
          </a:prstGeom>
          <a:noFill/>
        </p:spPr>
        <p:txBody>
          <a:bodyPr wrap="square" rtlCol="0">
            <a:spAutoFit/>
          </a:bodyPr>
          <a:lstStyle/>
          <a:p>
            <a:r>
              <a:rPr lang="zh-CN" altLang="en-US" sz="2800" dirty="0"/>
              <a:t>左侧是系统构件图，包含了系统界面、业务逻辑处理组件、数据库访问组件、数据库组成</a:t>
            </a:r>
          </a:p>
        </p:txBody>
      </p:sp>
    </p:spTree>
    <p:extLst>
      <p:ext uri="{BB962C8B-B14F-4D97-AF65-F5344CB8AC3E}">
        <p14:creationId xmlns:p14="http://schemas.microsoft.com/office/powerpoint/2010/main" val="747841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文本框 9"/>
          <p:cNvSpPr txBox="1"/>
          <p:nvPr/>
        </p:nvSpPr>
        <p:spPr>
          <a:xfrm>
            <a:off x="516666" y="1699700"/>
            <a:ext cx="10780195" cy="1651537"/>
          </a:xfrm>
          <a:prstGeom prst="rect">
            <a:avLst/>
          </a:prstGeom>
          <a:noFill/>
        </p:spPr>
        <p:txBody>
          <a:bodyPr wrap="square" rtlCol="0" anchor="t">
            <a:spAutoFit/>
          </a:bodyPr>
          <a:lstStyle/>
          <a:p>
            <a:pPr>
              <a:lnSpc>
                <a:spcPct val="110000"/>
              </a:lnSpc>
            </a:pPr>
            <a:r>
              <a:rPr lang="zh-CN" altLang="zh-CN" sz="3200" dirty="0">
                <a:latin typeface="宋体" panose="02010600030101010101" pitchFamily="2" charset="-122"/>
                <a:ea typeface="宋体" panose="02010600030101010101" pitchFamily="2" charset="-122"/>
              </a:rPr>
              <a:t>（   ）是系统中遵从一组接口且提供实现的一个物理部件，通常指开发和运行时类的物理实现。</a:t>
            </a:r>
          </a:p>
          <a:p>
            <a:pPr>
              <a:lnSpc>
                <a:spcPct val="110000"/>
              </a:lnSpc>
            </a:pPr>
            <a:r>
              <a:rPr lang="zh-CN" altLang="zh-CN" sz="3200" dirty="0">
                <a:latin typeface="宋体" panose="02010600030101010101" pitchFamily="2" charset="-122"/>
                <a:ea typeface="宋体" panose="02010600030101010101" pitchFamily="2" charset="-122"/>
              </a:rPr>
              <a:t>A.部署图 B.类 C.接口 D.组件</a:t>
            </a: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04</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266029" cy="1200329"/>
          </a:xfrm>
          <a:prstGeom prst="rect">
            <a:avLst/>
          </a:prstGeom>
          <a:noFill/>
        </p:spPr>
        <p:txBody>
          <a:bodyPr wrap="square" rtlCol="0">
            <a:spAutoFit/>
          </a:bodyPr>
          <a:lstStyle/>
          <a:p>
            <a:pPr algn="ctr">
              <a:defRPr/>
            </a:pPr>
            <a:r>
              <a:rPr lang="en-US" altLang="zh-CN" sz="3600" dirty="0">
                <a:latin typeface="+mn-ea"/>
                <a:cs typeface="Calibri Light"/>
                <a:sym typeface="+mn-ea"/>
              </a:rPr>
              <a:t>Question5</a:t>
            </a: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Calibri Light"/>
              <a:ea typeface="宋体" panose="02010600030101010101" pitchFamily="2" charset="-122"/>
              <a:cs typeface="Calibri Light"/>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Calibri Light"/>
              <a:sym typeface="+mn-ea"/>
            </a:endParaRPr>
          </a:p>
        </p:txBody>
      </p:sp>
      <p:sp>
        <p:nvSpPr>
          <p:cNvPr id="2" name="文本框 1">
            <a:extLst>
              <a:ext uri="{FF2B5EF4-FFF2-40B4-BE49-F238E27FC236}">
                <a16:creationId xmlns:a16="http://schemas.microsoft.com/office/drawing/2014/main" id="{D33B0662-8371-4748-BAE7-011F7A366DE8}"/>
              </a:ext>
            </a:extLst>
          </p:cNvPr>
          <p:cNvSpPr txBox="1"/>
          <p:nvPr/>
        </p:nvSpPr>
        <p:spPr>
          <a:xfrm>
            <a:off x="701700" y="3945890"/>
            <a:ext cx="9602182" cy="523220"/>
          </a:xfrm>
          <a:prstGeom prst="rect">
            <a:avLst/>
          </a:prstGeom>
          <a:noFill/>
        </p:spPr>
        <p:txBody>
          <a:bodyPr wrap="square" rtlCol="0">
            <a:spAutoFit/>
          </a:bodyPr>
          <a:lstStyle/>
          <a:p>
            <a:r>
              <a:rPr lang="zh-CN" altLang="en-US" sz="2800" dirty="0">
                <a:solidFill>
                  <a:srgbClr val="FF0000"/>
                </a:solidFill>
                <a:latin typeface="宋体" panose="02010600030101010101" pitchFamily="2" charset="-122"/>
              </a:rPr>
              <a:t>答案：</a:t>
            </a:r>
            <a:r>
              <a:rPr lang="en-US" altLang="zh-CN" sz="2800" dirty="0">
                <a:solidFill>
                  <a:srgbClr val="FF0000"/>
                </a:solidFill>
                <a:latin typeface="宋体" panose="02010600030101010101" pitchFamily="2" charset="-122"/>
              </a:rPr>
              <a:t>D</a:t>
            </a:r>
            <a:r>
              <a:rPr lang="zh-CN" altLang="en-US" sz="2800" dirty="0">
                <a:solidFill>
                  <a:srgbClr val="FF0000"/>
                </a:solidFill>
                <a:latin typeface="宋体" panose="02010600030101010101" pitchFamily="2" charset="-122"/>
              </a:rPr>
              <a:t>、</a:t>
            </a:r>
            <a:r>
              <a:rPr lang="zh-CN" altLang="zh-CN" sz="2800" dirty="0">
                <a:solidFill>
                  <a:srgbClr val="FF0000"/>
                </a:solidFill>
                <a:latin typeface="宋体" panose="02010600030101010101" pitchFamily="2" charset="-122"/>
              </a:rPr>
              <a:t>组件</a:t>
            </a:r>
            <a:endParaRPr lang="en-US" altLang="zh-CN" sz="2800" dirty="0">
              <a:solidFill>
                <a:srgbClr val="FF0000"/>
              </a:solidFill>
              <a:latin typeface="宋体" panose="02010600030101010101" pitchFamily="2" charset="-122"/>
            </a:endParaRPr>
          </a:p>
        </p:txBody>
      </p:sp>
    </p:spTree>
    <p:extLst>
      <p:ext uri="{BB962C8B-B14F-4D97-AF65-F5344CB8AC3E}">
        <p14:creationId xmlns:p14="http://schemas.microsoft.com/office/powerpoint/2010/main" val="20058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166774" y="3586116"/>
            <a:ext cx="5968336" cy="762192"/>
            <a:chOff x="350" y="3459"/>
            <a:chExt cx="7767" cy="1043"/>
          </a:xfrm>
        </p:grpSpPr>
        <p:sp>
          <p:nvSpPr>
            <p:cNvPr id="9" name="文本框 8"/>
            <p:cNvSpPr txBox="1"/>
            <p:nvPr/>
          </p:nvSpPr>
          <p:spPr>
            <a:xfrm>
              <a:off x="1367" y="3459"/>
              <a:ext cx="6467" cy="883"/>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部署视图</a:t>
              </a:r>
            </a:p>
          </p:txBody>
        </p:sp>
        <p:cxnSp>
          <p:nvCxnSpPr>
            <p:cNvPr id="12" name="直接连接符 11"/>
            <p:cNvCxnSpPr/>
            <p:nvPr/>
          </p:nvCxnSpPr>
          <p:spPr>
            <a:xfrm flipV="1">
              <a:off x="350" y="4496"/>
              <a:ext cx="7767" cy="6"/>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descr="1188531"/>
          <p:cNvPicPr>
            <a:picLocks noChangeAspect="1"/>
          </p:cNvPicPr>
          <p:nvPr/>
        </p:nvPicPr>
        <p:blipFill>
          <a:blip r:embed="rId2"/>
          <a:stretch>
            <a:fillRect/>
          </a:stretch>
        </p:blipFill>
        <p:spPr>
          <a:xfrm>
            <a:off x="5813703" y="2216266"/>
            <a:ext cx="1080000" cy="1055618"/>
          </a:xfrm>
          <a:prstGeom prst="rect">
            <a:avLst/>
          </a:prstGeom>
        </p:spPr>
      </p:pic>
      <p:sp>
        <p:nvSpPr>
          <p:cNvPr id="15" name="圆角矩形 14"/>
          <p:cNvSpPr/>
          <p:nvPr/>
        </p:nvSpPr>
        <p:spPr>
          <a:xfrm>
            <a:off x="3228340" y="3510915"/>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05</a:t>
            </a:r>
          </a:p>
        </p:txBody>
      </p:sp>
    </p:spTree>
    <p:extLst>
      <p:ext uri="{BB962C8B-B14F-4D97-AF65-F5344CB8AC3E}">
        <p14:creationId xmlns:p14="http://schemas.microsoft.com/office/powerpoint/2010/main" val="4256648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3340" y="4256584"/>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5" y="1064260"/>
            <a:ext cx="11215122" cy="6082187"/>
            <a:chOff x="669" y="3431"/>
            <a:chExt cx="14595" cy="8323"/>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1.</a:t>
              </a:r>
              <a:r>
                <a:rPr lang="zh-CN" altLang="en-US" sz="3600" dirty="0">
                  <a:latin typeface="+mn-ea"/>
                  <a:cs typeface="+mj-lt"/>
                  <a:sym typeface="+mn-ea"/>
                </a:rPr>
                <a:t>定义与作用</a:t>
              </a:r>
            </a:p>
          </p:txBody>
        </p:sp>
        <p:sp>
          <p:nvSpPr>
            <p:cNvPr id="10" name="文本框 9"/>
            <p:cNvSpPr txBox="1"/>
            <p:nvPr/>
          </p:nvSpPr>
          <p:spPr>
            <a:xfrm>
              <a:off x="1235" y="4297"/>
              <a:ext cx="14029" cy="7457"/>
            </a:xfrm>
            <a:prstGeom prst="rect">
              <a:avLst/>
            </a:prstGeom>
            <a:noFill/>
          </p:spPr>
          <p:txBody>
            <a:bodyPr wrap="square" rtlCol="0" anchor="t">
              <a:spAutoFit/>
            </a:bodyPr>
            <a:lstStyle/>
            <a:p>
              <a:pPr>
                <a:lnSpc>
                  <a:spcPct val="12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部署图用于</a:t>
              </a:r>
              <a:r>
                <a:rPr lang="zh-CN" altLang="zh-CN" sz="2800" dirty="0">
                  <a:solidFill>
                    <a:srgbClr val="FF0000"/>
                  </a:solidFill>
                  <a:latin typeface="宋体" panose="02010600030101010101" pitchFamily="2" charset="-122"/>
                  <a:ea typeface="宋体" panose="02010600030101010101" pitchFamily="2" charset="-122"/>
                </a:rPr>
                <a:t>静态建模</a:t>
              </a:r>
              <a:r>
                <a:rPr lang="zh-CN" altLang="zh-CN" sz="2800" dirty="0">
                  <a:latin typeface="宋体" panose="02010600030101010101" pitchFamily="2" charset="-122"/>
                  <a:ea typeface="宋体" panose="02010600030101010101" pitchFamily="2" charset="-122"/>
                </a:rPr>
                <a:t>，是表示</a:t>
              </a:r>
              <a:r>
                <a:rPr lang="zh-CN" altLang="zh-CN" sz="2800" dirty="0">
                  <a:solidFill>
                    <a:srgbClr val="FF0000"/>
                  </a:solidFill>
                  <a:latin typeface="宋体" panose="02010600030101010101" pitchFamily="2" charset="-122"/>
                  <a:ea typeface="宋体" panose="02010600030101010101" pitchFamily="2" charset="-122"/>
                </a:rPr>
                <a:t>运行时过程结点结构、组件实例及其对象结构的图</a:t>
              </a:r>
              <a:r>
                <a:rPr lang="zh-CN" altLang="zh-CN" sz="2800" dirty="0">
                  <a:latin typeface="宋体" panose="02010600030101010101" pitchFamily="2" charset="-122"/>
                  <a:ea typeface="宋体" panose="02010600030101010101" pitchFamily="2" charset="-122"/>
                </a:rPr>
                <a:t>。UML部署图显示了基于计算机系统的物理体系结构。它可以描述计算机，展示它们之间的连接，以及驻留在每台机器中的软件。每台计算机</a:t>
              </a:r>
              <a:r>
                <a:rPr lang="zh-CN" altLang="zh-CN" sz="2800" dirty="0">
                  <a:solidFill>
                    <a:srgbClr val="FF0000"/>
                  </a:solidFill>
                  <a:latin typeface="宋体" panose="02010600030101010101" pitchFamily="2" charset="-122"/>
                  <a:ea typeface="宋体" panose="02010600030101010101" pitchFamily="2" charset="-122"/>
                </a:rPr>
                <a:t>用一个立方体来表示</a:t>
              </a:r>
              <a:r>
                <a:rPr lang="zh-CN" altLang="zh-CN" sz="2800" dirty="0">
                  <a:latin typeface="宋体" panose="02010600030101010101" pitchFamily="2" charset="-122"/>
                  <a:ea typeface="宋体" panose="02010600030101010101" pitchFamily="2" charset="-122"/>
                </a:rPr>
                <a:t>，立方体之间的连线表示这些计算机之间的</a:t>
              </a:r>
              <a:r>
                <a:rPr lang="zh-CN" altLang="zh-CN" sz="2800" dirty="0">
                  <a:solidFill>
                    <a:srgbClr val="FF0000"/>
                  </a:solidFill>
                  <a:latin typeface="宋体" panose="02010600030101010101" pitchFamily="2" charset="-122"/>
                  <a:ea typeface="宋体" panose="02010600030101010101" pitchFamily="2" charset="-122"/>
                </a:rPr>
                <a:t>通信关系</a:t>
              </a:r>
              <a:r>
                <a:rPr lang="zh-CN" altLang="zh-CN" sz="2800" dirty="0">
                  <a:latin typeface="宋体" panose="02010600030101010101" pitchFamily="2" charset="-122"/>
                  <a:ea typeface="宋体" panose="02010600030101010101" pitchFamily="2" charset="-122"/>
                </a:rPr>
                <a:t>。</a:t>
              </a:r>
            </a:p>
            <a:p>
              <a:pPr>
                <a:lnSpc>
                  <a:spcPct val="120000"/>
                </a:lnSpc>
              </a:pPr>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部署图可以显示计算结点的</a:t>
              </a:r>
              <a:r>
                <a:rPr lang="zh-CN" altLang="zh-CN" sz="2800" dirty="0">
                  <a:solidFill>
                    <a:srgbClr val="FF0000"/>
                  </a:solidFill>
                  <a:latin typeface="宋体" panose="02010600030101010101" pitchFamily="2" charset="-122"/>
                  <a:ea typeface="宋体" panose="02010600030101010101" pitchFamily="2" charset="-122"/>
                </a:rPr>
                <a:t>拓扑结构</a:t>
              </a:r>
              <a:r>
                <a:rPr lang="zh-CN" altLang="zh-CN" sz="2800" dirty="0">
                  <a:latin typeface="宋体" panose="02010600030101010101" pitchFamily="2" charset="-122"/>
                  <a:ea typeface="宋体" panose="02010600030101010101" pitchFamily="2" charset="-122"/>
                </a:rPr>
                <a:t>、</a:t>
              </a:r>
              <a:r>
                <a:rPr lang="zh-CN" altLang="zh-CN" sz="2800" dirty="0">
                  <a:solidFill>
                    <a:srgbClr val="FF0000"/>
                  </a:solidFill>
                  <a:latin typeface="宋体" panose="02010600030101010101" pitchFamily="2" charset="-122"/>
                  <a:ea typeface="宋体" panose="02010600030101010101" pitchFamily="2" charset="-122"/>
                </a:rPr>
                <a:t>通信路径</a:t>
              </a:r>
              <a:r>
                <a:rPr lang="zh-CN" altLang="zh-CN" sz="2800" dirty="0">
                  <a:latin typeface="宋体" panose="02010600030101010101" pitchFamily="2" charset="-122"/>
                  <a:ea typeface="宋体" panose="02010600030101010101" pitchFamily="2" charset="-122"/>
                </a:rPr>
                <a:t>、</a:t>
              </a:r>
              <a:r>
                <a:rPr lang="zh-CN" altLang="zh-CN" sz="2800" dirty="0">
                  <a:solidFill>
                    <a:srgbClr val="FF0000"/>
                  </a:solidFill>
                  <a:latin typeface="宋体" panose="02010600030101010101" pitchFamily="2" charset="-122"/>
                  <a:ea typeface="宋体" panose="02010600030101010101" pitchFamily="2" charset="-122"/>
                </a:rPr>
                <a:t>结点上运行的软件</a:t>
              </a:r>
              <a:r>
                <a:rPr lang="zh-CN" altLang="zh-CN" sz="2800" dirty="0">
                  <a:latin typeface="宋体" panose="02010600030101010101" pitchFamily="2" charset="-122"/>
                  <a:ea typeface="宋体" panose="02010600030101010101" pitchFamily="2" charset="-122"/>
                </a:rPr>
                <a:t>、</a:t>
              </a:r>
              <a:r>
                <a:rPr lang="zh-CN" altLang="zh-CN" sz="2800" dirty="0">
                  <a:solidFill>
                    <a:srgbClr val="FF0000"/>
                  </a:solidFill>
                  <a:latin typeface="宋体" panose="02010600030101010101" pitchFamily="2" charset="-122"/>
                  <a:ea typeface="宋体" panose="02010600030101010101" pitchFamily="2" charset="-122"/>
                </a:rPr>
                <a:t>软件包含的逻辑单元(对象、类</a:t>
              </a:r>
              <a:r>
                <a:rPr lang="en-US" altLang="zh-CN" sz="2800" dirty="0">
                  <a:solidFill>
                    <a:srgbClr val="FF0000"/>
                  </a:solidFill>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等</a:t>
              </a:r>
              <a:r>
                <a:rPr lang="zh-CN" altLang="zh-CN" sz="2800" dirty="0">
                  <a:latin typeface="宋体" panose="02010600030101010101" pitchFamily="2" charset="-122"/>
                  <a:ea typeface="宋体" panose="02010600030101010101" pitchFamily="2" charset="-122"/>
                </a:rPr>
                <a:t>。部署图是描述任何基于计算机的应用系统的物理配置工具。</a:t>
              </a:r>
            </a:p>
            <a:p>
              <a:pPr>
                <a:lnSpc>
                  <a:spcPct val="110000"/>
                </a:lnSpc>
              </a:pPr>
              <a:endParaRPr lang="en-US" altLang="zh-CN" sz="2800" baseline="30000" dirty="0">
                <a:latin typeface="+mj-ea"/>
                <a:ea typeface="思源黑体 CN Bold" panose="020B0800000000000000" pitchFamily="34" charset="-122"/>
                <a:cs typeface="+mn-lt"/>
                <a:sym typeface="+mn-ea"/>
              </a:endParaRPr>
            </a:p>
            <a:p>
              <a:pPr>
                <a:lnSpc>
                  <a:spcPct val="110000"/>
                </a:lnSpc>
              </a:pPr>
              <a:endParaRPr lang="zh-CN" altLang="zh-CN" sz="2800" dirty="0">
                <a:latin typeface="宋体" panose="02010600030101010101" pitchFamily="2" charset="-122"/>
                <a:ea typeface="宋体" panose="02010600030101010101" pitchFamily="2" charset="-122"/>
              </a:endParaRPr>
            </a:p>
            <a:p>
              <a:pPr>
                <a:spcBef>
                  <a:spcPct val="0"/>
                </a:spcBef>
              </a:pPr>
              <a:endParaRPr lang="en-US" altLang="zh-CN" sz="2800" dirty="0">
                <a:latin typeface="+mj-ea"/>
                <a:ea typeface="思源黑体 CN Bold" panose="020B0800000000000000" pitchFamily="34" charset="-122"/>
                <a:cs typeface="+mn-lt"/>
                <a:sym typeface="+mn-ea"/>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05</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部署图</a:t>
            </a:r>
          </a:p>
        </p:txBody>
      </p:sp>
    </p:spTree>
    <p:extLst>
      <p:ext uri="{BB962C8B-B14F-4D97-AF65-F5344CB8AC3E}">
        <p14:creationId xmlns:p14="http://schemas.microsoft.com/office/powerpoint/2010/main" val="4240439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3340" y="4256584"/>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156415" y="1064260"/>
            <a:ext cx="4270891" cy="645269"/>
          </a:xfrm>
          <a:prstGeom prst="rect">
            <a:avLst/>
          </a:prstGeom>
          <a:noFill/>
        </p:spPr>
        <p:txBody>
          <a:bodyPr wrap="square" rtlCol="0">
            <a:spAutoFit/>
          </a:bodyPr>
          <a:lstStyle/>
          <a:p>
            <a:r>
              <a:rPr lang="en-US" altLang="zh-CN" sz="3600" dirty="0">
                <a:latin typeface="+mn-ea"/>
                <a:cs typeface="+mj-lt"/>
                <a:sym typeface="+mn-ea"/>
              </a:rPr>
              <a:t>2.</a:t>
            </a:r>
            <a:r>
              <a:rPr lang="zh-CN" altLang="en-US" sz="3600" dirty="0">
                <a:latin typeface="+mn-ea"/>
                <a:cs typeface="+mj-lt"/>
                <a:sym typeface="+mn-ea"/>
              </a:rPr>
              <a:t>基本概念</a:t>
            </a: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05</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部署图</a:t>
            </a:r>
          </a:p>
        </p:txBody>
      </p:sp>
      <p:pic>
        <p:nvPicPr>
          <p:cNvPr id="3" name="图片 2">
            <a:extLst>
              <a:ext uri="{FF2B5EF4-FFF2-40B4-BE49-F238E27FC236}">
                <a16:creationId xmlns:a16="http://schemas.microsoft.com/office/drawing/2014/main" id="{E0D0207D-8D70-1730-A29F-6D8F7A8022EE}"/>
              </a:ext>
            </a:extLst>
          </p:cNvPr>
          <p:cNvPicPr>
            <a:picLocks noChangeAspect="1"/>
          </p:cNvPicPr>
          <p:nvPr/>
        </p:nvPicPr>
        <p:blipFill>
          <a:blip r:embed="rId2"/>
          <a:stretch>
            <a:fillRect/>
          </a:stretch>
        </p:blipFill>
        <p:spPr>
          <a:xfrm>
            <a:off x="516666" y="2219156"/>
            <a:ext cx="5077534" cy="2419688"/>
          </a:xfrm>
          <a:prstGeom prst="rect">
            <a:avLst/>
          </a:prstGeom>
        </p:spPr>
      </p:pic>
      <p:sp>
        <p:nvSpPr>
          <p:cNvPr id="6" name="文本框 5">
            <a:extLst>
              <a:ext uri="{FF2B5EF4-FFF2-40B4-BE49-F238E27FC236}">
                <a16:creationId xmlns:a16="http://schemas.microsoft.com/office/drawing/2014/main" id="{0925FB5B-9174-64F4-4910-2CFDBA222C73}"/>
              </a:ext>
            </a:extLst>
          </p:cNvPr>
          <p:cNvSpPr txBox="1"/>
          <p:nvPr/>
        </p:nvSpPr>
        <p:spPr>
          <a:xfrm>
            <a:off x="6310858" y="1124871"/>
            <a:ext cx="4766872" cy="2677656"/>
          </a:xfrm>
          <a:prstGeom prst="rect">
            <a:avLst/>
          </a:prstGeom>
          <a:noFill/>
        </p:spPr>
        <p:txBody>
          <a:bodyPr wrap="square" rtlCol="0">
            <a:spAutoFit/>
          </a:bodyPr>
          <a:lstStyle/>
          <a:p>
            <a:r>
              <a:rPr lang="zh-CN" altLang="zh-CN" sz="2800" b="1" dirty="0">
                <a:solidFill>
                  <a:srgbClr val="FF0000"/>
                </a:solidFill>
                <a:latin typeface="+mn-ea"/>
              </a:rPr>
              <a:t>结点</a:t>
            </a:r>
            <a:r>
              <a:rPr lang="zh-CN" altLang="zh-CN" sz="2800" dirty="0">
                <a:latin typeface="+mn-ea"/>
              </a:rPr>
              <a:t>：结点是存在于运行时并代表一项计算资源的物理元素，一般至少拥有一些内存，而且通常具有处理能力。它一般用于对执行处理或计算的资源建模。</a:t>
            </a:r>
            <a:endParaRPr lang="zh-CN" altLang="en-US" sz="2800" dirty="0">
              <a:latin typeface="+mn-ea"/>
            </a:endParaRPr>
          </a:p>
        </p:txBody>
      </p:sp>
      <p:sp>
        <p:nvSpPr>
          <p:cNvPr id="14" name="文本框 13">
            <a:extLst>
              <a:ext uri="{FF2B5EF4-FFF2-40B4-BE49-F238E27FC236}">
                <a16:creationId xmlns:a16="http://schemas.microsoft.com/office/drawing/2014/main" id="{DEF4D24E-C992-C1CC-8E7F-D00DF1D0A6D1}"/>
              </a:ext>
            </a:extLst>
          </p:cNvPr>
          <p:cNvSpPr txBox="1"/>
          <p:nvPr/>
        </p:nvSpPr>
        <p:spPr>
          <a:xfrm>
            <a:off x="6310858" y="3930530"/>
            <a:ext cx="4766872" cy="1815882"/>
          </a:xfrm>
          <a:prstGeom prst="rect">
            <a:avLst/>
          </a:prstGeom>
          <a:noFill/>
        </p:spPr>
        <p:txBody>
          <a:bodyPr wrap="square" rtlCol="0">
            <a:spAutoFit/>
          </a:bodyPr>
          <a:lstStyle/>
          <a:p>
            <a:r>
              <a:rPr lang="zh-CN" altLang="zh-CN" sz="2800" b="1" dirty="0">
                <a:solidFill>
                  <a:srgbClr val="FF0000"/>
                </a:solidFill>
                <a:latin typeface="+mn-ea"/>
              </a:rPr>
              <a:t>组件</a:t>
            </a:r>
            <a:r>
              <a:rPr lang="zh-CN" altLang="zh-CN" sz="2800" dirty="0">
                <a:latin typeface="+mn-ea"/>
              </a:rPr>
              <a:t>：部署图中还可以包含组件，这里所指的组件就是构件图中的基本元素，它是可替换的物理部件。</a:t>
            </a:r>
            <a:endParaRPr lang="zh-CN" altLang="en-US" sz="2800" dirty="0">
              <a:latin typeface="+mn-ea"/>
            </a:endParaRPr>
          </a:p>
        </p:txBody>
      </p:sp>
    </p:spTree>
    <p:extLst>
      <p:ext uri="{BB962C8B-B14F-4D97-AF65-F5344CB8AC3E}">
        <p14:creationId xmlns:p14="http://schemas.microsoft.com/office/powerpoint/2010/main" val="3421596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3340" y="4256584"/>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156415" y="1064260"/>
            <a:ext cx="4270891" cy="645269"/>
          </a:xfrm>
          <a:prstGeom prst="rect">
            <a:avLst/>
          </a:prstGeom>
          <a:noFill/>
        </p:spPr>
        <p:txBody>
          <a:bodyPr wrap="square" rtlCol="0">
            <a:spAutoFit/>
          </a:bodyPr>
          <a:lstStyle/>
          <a:p>
            <a:r>
              <a:rPr lang="en-US" altLang="zh-CN" sz="3600" dirty="0">
                <a:latin typeface="+mn-ea"/>
                <a:cs typeface="+mj-lt"/>
                <a:sym typeface="+mn-ea"/>
              </a:rPr>
              <a:t>2.</a:t>
            </a:r>
            <a:r>
              <a:rPr lang="zh-CN" altLang="en-US" sz="3600" dirty="0">
                <a:latin typeface="+mn-ea"/>
                <a:cs typeface="+mj-lt"/>
                <a:sym typeface="+mn-ea"/>
              </a:rPr>
              <a:t>基本概念</a:t>
            </a: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05</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部署图</a:t>
            </a:r>
          </a:p>
        </p:txBody>
      </p:sp>
      <p:sp>
        <p:nvSpPr>
          <p:cNvPr id="6" name="文本框 5">
            <a:extLst>
              <a:ext uri="{FF2B5EF4-FFF2-40B4-BE49-F238E27FC236}">
                <a16:creationId xmlns:a16="http://schemas.microsoft.com/office/drawing/2014/main" id="{0925FB5B-9174-64F4-4910-2CFDBA222C73}"/>
              </a:ext>
            </a:extLst>
          </p:cNvPr>
          <p:cNvSpPr txBox="1"/>
          <p:nvPr/>
        </p:nvSpPr>
        <p:spPr>
          <a:xfrm>
            <a:off x="804484" y="1977268"/>
            <a:ext cx="11356031" cy="605359"/>
          </a:xfrm>
          <a:prstGeom prst="rect">
            <a:avLst/>
          </a:prstGeom>
          <a:noFill/>
        </p:spPr>
        <p:txBody>
          <a:bodyPr wrap="square" rtlCol="0">
            <a:spAutoFit/>
          </a:bodyPr>
          <a:lstStyle/>
          <a:p>
            <a:pPr>
              <a:lnSpc>
                <a:spcPct val="140000"/>
              </a:lnSpc>
            </a:pPr>
            <a:r>
              <a:rPr lang="zh-CN" altLang="zh-CN" sz="2800" b="1" dirty="0">
                <a:solidFill>
                  <a:srgbClr val="FF0000"/>
                </a:solidFill>
                <a:latin typeface="+mn-ea"/>
              </a:rPr>
              <a:t>关系</a:t>
            </a:r>
            <a:r>
              <a:rPr lang="zh-CN" altLang="zh-CN" sz="2800" dirty="0">
                <a:latin typeface="+mn-ea"/>
              </a:rPr>
              <a:t>：部署图中也可以包括</a:t>
            </a:r>
            <a:r>
              <a:rPr lang="zh-CN" altLang="zh-CN" sz="2800" dirty="0">
                <a:solidFill>
                  <a:srgbClr val="FF0000"/>
                </a:solidFill>
                <a:latin typeface="+mn-ea"/>
              </a:rPr>
              <a:t>依赖、泛化、关联及实现关系</a:t>
            </a:r>
            <a:r>
              <a:rPr lang="zh-CN" altLang="zh-CN" sz="2800" dirty="0">
                <a:latin typeface="+mn-ea"/>
              </a:rPr>
              <a:t>。</a:t>
            </a:r>
            <a:endParaRPr lang="en-US" altLang="zh-CN" sz="2800" dirty="0">
              <a:latin typeface="+mn-ea"/>
            </a:endParaRPr>
          </a:p>
        </p:txBody>
      </p:sp>
      <p:sp>
        <p:nvSpPr>
          <p:cNvPr id="2" name="文本框 1">
            <a:extLst>
              <a:ext uri="{FF2B5EF4-FFF2-40B4-BE49-F238E27FC236}">
                <a16:creationId xmlns:a16="http://schemas.microsoft.com/office/drawing/2014/main" id="{90A86C17-16A3-C342-B490-5943A64DF40A}"/>
              </a:ext>
            </a:extLst>
          </p:cNvPr>
          <p:cNvSpPr txBox="1"/>
          <p:nvPr/>
        </p:nvSpPr>
        <p:spPr>
          <a:xfrm>
            <a:off x="804484" y="2859860"/>
            <a:ext cx="10051888" cy="3564053"/>
          </a:xfrm>
          <a:prstGeom prst="rect">
            <a:avLst/>
          </a:prstGeom>
          <a:noFill/>
        </p:spPr>
        <p:txBody>
          <a:bodyPr wrap="square" rtlCol="0">
            <a:spAutoFit/>
          </a:bodyPr>
          <a:lstStyle/>
          <a:p>
            <a:pPr>
              <a:lnSpc>
                <a:spcPct val="140000"/>
              </a:lnSpc>
            </a:pPr>
            <a:r>
              <a:rPr lang="en-US" altLang="zh-CN" sz="2400" dirty="0">
                <a:latin typeface="+mn-ea"/>
              </a:rPr>
              <a:t>  </a:t>
            </a:r>
            <a:r>
              <a:rPr lang="zh-CN" altLang="zh-CN" sz="2400" dirty="0">
                <a:latin typeface="+mn-ea"/>
              </a:rPr>
              <a:t>依赖关系：部署图中的依赖关系使用虚线箭头表示。它通常用在部署图中的组件和组件之间，组件依赖外部提供的服务</a:t>
            </a:r>
            <a:r>
              <a:rPr lang="zh-CN" altLang="en-US" sz="2400" dirty="0">
                <a:latin typeface="+mn-ea"/>
              </a:rPr>
              <a:t>。</a:t>
            </a:r>
            <a:endParaRPr lang="en-US" altLang="zh-CN" sz="2400" dirty="0">
              <a:latin typeface="+mn-ea"/>
            </a:endParaRPr>
          </a:p>
          <a:p>
            <a:pPr>
              <a:lnSpc>
                <a:spcPct val="140000"/>
              </a:lnSpc>
            </a:pPr>
            <a:r>
              <a:rPr lang="en-US" altLang="zh-CN" sz="2400" dirty="0">
                <a:latin typeface="+mn-ea"/>
              </a:rPr>
              <a:t>    </a:t>
            </a:r>
            <a:r>
              <a:rPr lang="zh-CN" altLang="en-US" sz="2400" dirty="0">
                <a:latin typeface="+mn-ea"/>
              </a:rPr>
              <a:t>泛化关系：</a:t>
            </a:r>
            <a:r>
              <a:rPr lang="zh-CN" altLang="en-US" sz="2400" b="0" i="0" dirty="0">
                <a:solidFill>
                  <a:srgbClr val="161616"/>
                </a:solidFill>
                <a:effectLst/>
                <a:latin typeface="+mn-ea"/>
              </a:rPr>
              <a:t>表示一个模型元素是另一个模型元素的特例化。</a:t>
            </a:r>
            <a:endParaRPr lang="en-US" altLang="zh-CN" sz="2400" dirty="0">
              <a:latin typeface="+mn-ea"/>
            </a:endParaRPr>
          </a:p>
          <a:p>
            <a:pPr>
              <a:lnSpc>
                <a:spcPct val="140000"/>
              </a:lnSpc>
            </a:pPr>
            <a:r>
              <a:rPr lang="en-US" altLang="zh-CN" sz="2400" dirty="0">
                <a:latin typeface="+mn-ea"/>
              </a:rPr>
              <a:t>  </a:t>
            </a:r>
            <a:r>
              <a:rPr lang="zh-CN" altLang="zh-CN" sz="2400" dirty="0">
                <a:latin typeface="+mn-ea"/>
              </a:rPr>
              <a:t>实现关系：实现关系是结点内组件向外提供服务，其表示符号是一条直线。</a:t>
            </a:r>
            <a:endParaRPr lang="en-US" altLang="zh-CN" sz="2400" dirty="0">
              <a:latin typeface="+mn-ea"/>
            </a:endParaRPr>
          </a:p>
          <a:p>
            <a:pPr>
              <a:lnSpc>
                <a:spcPct val="140000"/>
              </a:lnSpc>
            </a:pPr>
            <a:r>
              <a:rPr lang="en-US" altLang="zh-CN" sz="2400" dirty="0">
                <a:latin typeface="+mn-ea"/>
              </a:rPr>
              <a:t>  </a:t>
            </a:r>
            <a:r>
              <a:rPr lang="zh-CN" altLang="zh-CN" sz="2400" dirty="0">
                <a:latin typeface="+mn-ea"/>
              </a:rPr>
              <a:t>关联关系：关联关系是体现结点间通信关联，其表示符号也是一条直线。</a:t>
            </a:r>
            <a:endParaRPr lang="zh-CN" altLang="en-US" sz="2400" dirty="0">
              <a:latin typeface="+mn-ea"/>
            </a:endParaRPr>
          </a:p>
          <a:p>
            <a:endParaRPr lang="zh-CN" altLang="en-US" sz="2400" dirty="0">
              <a:latin typeface="+mn-ea"/>
            </a:endParaRPr>
          </a:p>
        </p:txBody>
      </p:sp>
    </p:spTree>
    <p:extLst>
      <p:ext uri="{BB962C8B-B14F-4D97-AF65-F5344CB8AC3E}">
        <p14:creationId xmlns:p14="http://schemas.microsoft.com/office/powerpoint/2010/main" val="1854728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156415" y="1064260"/>
            <a:ext cx="4270891" cy="646000"/>
          </a:xfrm>
          <a:prstGeom prst="rect">
            <a:avLst/>
          </a:prstGeom>
          <a:noFill/>
        </p:spPr>
        <p:txBody>
          <a:bodyPr wrap="square" rtlCol="0">
            <a:spAutoFit/>
          </a:bodyPr>
          <a:lstStyle/>
          <a:p>
            <a:r>
              <a:rPr lang="en-US" altLang="zh-CN" sz="3600" dirty="0">
                <a:latin typeface="+mn-ea"/>
                <a:cs typeface="+mj-lt"/>
                <a:sym typeface="+mn-ea"/>
              </a:rPr>
              <a:t>3</a:t>
            </a:r>
            <a:r>
              <a:rPr lang="zh-CN" altLang="en-US" sz="3600" dirty="0">
                <a:latin typeface="+mn-ea"/>
                <a:cs typeface="+mj-lt"/>
                <a:sym typeface="+mn-ea"/>
              </a:rPr>
              <a:t>、在项目中的应用</a:t>
            </a:r>
            <a:endParaRPr lang="en-US" altLang="zh-CN" sz="3600" dirty="0">
              <a:latin typeface="+mn-ea"/>
              <a:cs typeface="+mj-lt"/>
              <a:sym typeface="+mn-ea"/>
            </a:endParaRP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05</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部署图</a:t>
            </a:r>
          </a:p>
        </p:txBody>
      </p:sp>
      <p:pic>
        <p:nvPicPr>
          <p:cNvPr id="3" name="图片 2">
            <a:extLst>
              <a:ext uri="{FF2B5EF4-FFF2-40B4-BE49-F238E27FC236}">
                <a16:creationId xmlns:a16="http://schemas.microsoft.com/office/drawing/2014/main" id="{A9ED6830-0679-45BC-9C58-39641E10E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666" y="2224324"/>
            <a:ext cx="4526672" cy="2812024"/>
          </a:xfrm>
          <a:prstGeom prst="rect">
            <a:avLst/>
          </a:prstGeom>
        </p:spPr>
      </p:pic>
      <p:sp>
        <p:nvSpPr>
          <p:cNvPr id="4" name="文本框 3">
            <a:extLst>
              <a:ext uri="{FF2B5EF4-FFF2-40B4-BE49-F238E27FC236}">
                <a16:creationId xmlns:a16="http://schemas.microsoft.com/office/drawing/2014/main" id="{FB9F8269-2506-4BC0-A8F2-F8C1688ED415}"/>
              </a:ext>
            </a:extLst>
          </p:cNvPr>
          <p:cNvSpPr txBox="1"/>
          <p:nvPr/>
        </p:nvSpPr>
        <p:spPr>
          <a:xfrm>
            <a:off x="6096000" y="2439680"/>
            <a:ext cx="4588778" cy="1384995"/>
          </a:xfrm>
          <a:prstGeom prst="rect">
            <a:avLst/>
          </a:prstGeom>
          <a:noFill/>
        </p:spPr>
        <p:txBody>
          <a:bodyPr wrap="square" rtlCol="0">
            <a:spAutoFit/>
          </a:bodyPr>
          <a:lstStyle/>
          <a:p>
            <a:r>
              <a:rPr lang="zh-CN" altLang="en-US" sz="2800" dirty="0"/>
              <a:t>整个系统是有三个用户，游客端、管理员端、用户端，同时系统也连接了数据库。</a:t>
            </a:r>
          </a:p>
        </p:txBody>
      </p:sp>
    </p:spTree>
    <p:extLst>
      <p:ext uri="{BB962C8B-B14F-4D97-AF65-F5344CB8AC3E}">
        <p14:creationId xmlns:p14="http://schemas.microsoft.com/office/powerpoint/2010/main" val="2785328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166774" y="3586116"/>
            <a:ext cx="5968336" cy="762192"/>
            <a:chOff x="350" y="3459"/>
            <a:chExt cx="7767" cy="1043"/>
          </a:xfrm>
        </p:grpSpPr>
        <p:sp>
          <p:nvSpPr>
            <p:cNvPr id="9" name="文本框 8"/>
            <p:cNvSpPr txBox="1"/>
            <p:nvPr/>
          </p:nvSpPr>
          <p:spPr>
            <a:xfrm>
              <a:off x="1367" y="3459"/>
              <a:ext cx="6467" cy="883"/>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小组绩效与参考资料</a:t>
              </a:r>
            </a:p>
          </p:txBody>
        </p:sp>
        <p:cxnSp>
          <p:nvCxnSpPr>
            <p:cNvPr id="12" name="直接连接符 11"/>
            <p:cNvCxnSpPr/>
            <p:nvPr/>
          </p:nvCxnSpPr>
          <p:spPr>
            <a:xfrm flipV="1">
              <a:off x="350" y="4496"/>
              <a:ext cx="7767" cy="6"/>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descr="1188531"/>
          <p:cNvPicPr>
            <a:picLocks noChangeAspect="1"/>
          </p:cNvPicPr>
          <p:nvPr/>
        </p:nvPicPr>
        <p:blipFill>
          <a:blip r:embed="rId2"/>
          <a:stretch>
            <a:fillRect/>
          </a:stretch>
        </p:blipFill>
        <p:spPr>
          <a:xfrm>
            <a:off x="5813703" y="2216266"/>
            <a:ext cx="1080000" cy="1055618"/>
          </a:xfrm>
          <a:prstGeom prst="rect">
            <a:avLst/>
          </a:prstGeom>
        </p:spPr>
      </p:pic>
      <p:sp>
        <p:nvSpPr>
          <p:cNvPr id="15" name="圆角矩形 14"/>
          <p:cNvSpPr/>
          <p:nvPr/>
        </p:nvSpPr>
        <p:spPr>
          <a:xfrm>
            <a:off x="3228340" y="3510915"/>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06</a:t>
            </a:r>
          </a:p>
        </p:txBody>
      </p:sp>
    </p:spTree>
    <p:extLst>
      <p:ext uri="{BB962C8B-B14F-4D97-AF65-F5344CB8AC3E}">
        <p14:creationId xmlns:p14="http://schemas.microsoft.com/office/powerpoint/2010/main" val="2068061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3" name="组合 12"/>
          <p:cNvGrpSpPr/>
          <p:nvPr/>
        </p:nvGrpSpPr>
        <p:grpSpPr>
          <a:xfrm>
            <a:off x="156415" y="1064259"/>
            <a:ext cx="10780195" cy="1265691"/>
            <a:chOff x="669" y="3431"/>
            <a:chExt cx="14029" cy="1732"/>
          </a:xfrm>
        </p:grpSpPr>
        <p:sp>
          <p:nvSpPr>
            <p:cNvPr id="9" name="文本框 8"/>
            <p:cNvSpPr txBox="1"/>
            <p:nvPr/>
          </p:nvSpPr>
          <p:spPr>
            <a:xfrm>
              <a:off x="669" y="3431"/>
              <a:ext cx="5558" cy="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Calibri Light"/>
                <a:ea typeface="宋体" panose="02010600030101010101" pitchFamily="2" charset="-122"/>
                <a:cs typeface="Calibri Light"/>
                <a:sym typeface="+mn-ea"/>
              </a:endParaRPr>
            </a:p>
          </p:txBody>
        </p:sp>
        <p:sp>
          <p:nvSpPr>
            <p:cNvPr id="10" name="文本框 9"/>
            <p:cNvSpPr txBox="1"/>
            <p:nvPr/>
          </p:nvSpPr>
          <p:spPr>
            <a:xfrm>
              <a:off x="669" y="4531"/>
              <a:ext cx="14029" cy="6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宋体" panose="02010600030101010101" pitchFamily="2" charset="-122"/>
                <a:ea typeface="思源黑体 CN Bold" panose="020B0800000000000000" pitchFamily="34" charset="-122"/>
                <a:cs typeface="Calibri"/>
                <a:sym typeface="+mn-ea"/>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06</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61604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black">
                    <a:lumMod val="65000"/>
                    <a:lumOff val="35000"/>
                  </a:prstClr>
                </a:solidFill>
                <a:latin typeface="等线" panose="02010600030101010101" charset="-122"/>
                <a:ea typeface="等线" panose="02010600030101010101" charset="-122"/>
                <a:cs typeface="Calibri Light"/>
                <a:sym typeface="+mn-ea"/>
              </a:rPr>
              <a:t>小组绩效</a:t>
            </a: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Calibri Light"/>
              <a:sym typeface="+mn-ea"/>
            </a:endParaRPr>
          </a:p>
        </p:txBody>
      </p:sp>
      <p:graphicFrame>
        <p:nvGraphicFramePr>
          <p:cNvPr id="3" name="表格 2">
            <a:extLst>
              <a:ext uri="{FF2B5EF4-FFF2-40B4-BE49-F238E27FC236}">
                <a16:creationId xmlns:a16="http://schemas.microsoft.com/office/drawing/2014/main" id="{565F2881-BB46-4D97-80FD-CF5A02BBFDE8}"/>
              </a:ext>
            </a:extLst>
          </p:cNvPr>
          <p:cNvGraphicFramePr>
            <a:graphicFrameLocks noGrp="1"/>
          </p:cNvGraphicFramePr>
          <p:nvPr>
            <p:extLst>
              <p:ext uri="{D42A27DB-BD31-4B8C-83A1-F6EECF244321}">
                <p14:modId xmlns:p14="http://schemas.microsoft.com/office/powerpoint/2010/main" val="889960782"/>
              </p:ext>
            </p:extLst>
          </p:nvPr>
        </p:nvGraphicFramePr>
        <p:xfrm>
          <a:off x="516666" y="1090074"/>
          <a:ext cx="9387983" cy="4800034"/>
        </p:xfrm>
        <a:graphic>
          <a:graphicData uri="http://schemas.openxmlformats.org/drawingml/2006/table">
            <a:tbl>
              <a:tblPr firstRow="1" bandRow="1">
                <a:tableStyleId>{F5AB1C69-6EDB-4FF4-983F-18BD219EF322}</a:tableStyleId>
              </a:tblPr>
              <a:tblGrid>
                <a:gridCol w="850667">
                  <a:extLst>
                    <a:ext uri="{9D8B030D-6E8A-4147-A177-3AD203B41FA5}">
                      <a16:colId xmlns:a16="http://schemas.microsoft.com/office/drawing/2014/main" val="3826585976"/>
                    </a:ext>
                  </a:extLst>
                </a:gridCol>
                <a:gridCol w="852805">
                  <a:extLst>
                    <a:ext uri="{9D8B030D-6E8A-4147-A177-3AD203B41FA5}">
                      <a16:colId xmlns:a16="http://schemas.microsoft.com/office/drawing/2014/main" val="1768364171"/>
                    </a:ext>
                  </a:extLst>
                </a:gridCol>
                <a:gridCol w="1692083">
                  <a:extLst>
                    <a:ext uri="{9D8B030D-6E8A-4147-A177-3AD203B41FA5}">
                      <a16:colId xmlns:a16="http://schemas.microsoft.com/office/drawing/2014/main" val="3248861409"/>
                    </a:ext>
                  </a:extLst>
                </a:gridCol>
                <a:gridCol w="630315">
                  <a:extLst>
                    <a:ext uri="{9D8B030D-6E8A-4147-A177-3AD203B41FA5}">
                      <a16:colId xmlns:a16="http://schemas.microsoft.com/office/drawing/2014/main" val="1747076209"/>
                    </a:ext>
                  </a:extLst>
                </a:gridCol>
                <a:gridCol w="754602">
                  <a:extLst>
                    <a:ext uri="{9D8B030D-6E8A-4147-A177-3AD203B41FA5}">
                      <a16:colId xmlns:a16="http://schemas.microsoft.com/office/drawing/2014/main" val="3513292590"/>
                    </a:ext>
                  </a:extLst>
                </a:gridCol>
                <a:gridCol w="765255">
                  <a:extLst>
                    <a:ext uri="{9D8B030D-6E8A-4147-A177-3AD203B41FA5}">
                      <a16:colId xmlns:a16="http://schemas.microsoft.com/office/drawing/2014/main" val="3953762689"/>
                    </a:ext>
                  </a:extLst>
                </a:gridCol>
                <a:gridCol w="960564">
                  <a:extLst>
                    <a:ext uri="{9D8B030D-6E8A-4147-A177-3AD203B41FA5}">
                      <a16:colId xmlns:a16="http://schemas.microsoft.com/office/drawing/2014/main" val="1471544406"/>
                    </a:ext>
                  </a:extLst>
                </a:gridCol>
                <a:gridCol w="960564">
                  <a:extLst>
                    <a:ext uri="{9D8B030D-6E8A-4147-A177-3AD203B41FA5}">
                      <a16:colId xmlns:a16="http://schemas.microsoft.com/office/drawing/2014/main" val="264968630"/>
                    </a:ext>
                  </a:extLst>
                </a:gridCol>
                <a:gridCol w="960564">
                  <a:extLst>
                    <a:ext uri="{9D8B030D-6E8A-4147-A177-3AD203B41FA5}">
                      <a16:colId xmlns:a16="http://schemas.microsoft.com/office/drawing/2014/main" val="2082851157"/>
                    </a:ext>
                  </a:extLst>
                </a:gridCol>
                <a:gridCol w="960564">
                  <a:extLst>
                    <a:ext uri="{9D8B030D-6E8A-4147-A177-3AD203B41FA5}">
                      <a16:colId xmlns:a16="http://schemas.microsoft.com/office/drawing/2014/main" val="4248904031"/>
                    </a:ext>
                  </a:extLst>
                </a:gridCol>
              </a:tblGrid>
              <a:tr h="344213">
                <a:tc>
                  <a:txBody>
                    <a:bodyPr/>
                    <a:lstStyle/>
                    <a:p>
                      <a:pPr algn="l">
                        <a:buNone/>
                      </a:pPr>
                      <a:r>
                        <a:rPr lang="en-US" sz="1600" b="1" dirty="0" err="1">
                          <a:solidFill>
                            <a:srgbClr val="FFFFFF"/>
                          </a:solidFill>
                        </a:rPr>
                        <a:t>职位</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b="1" dirty="0" err="1">
                          <a:solidFill>
                            <a:srgbClr val="FFFFFF"/>
                          </a:solidFill>
                        </a:rPr>
                        <a:t>姓名</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b="1" dirty="0" err="1">
                          <a:solidFill>
                            <a:srgbClr val="FFFFFF"/>
                          </a:solidFill>
                        </a:rPr>
                        <a:t>该阶段完成任务</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b="1" dirty="0" err="1">
                          <a:solidFill>
                            <a:srgbClr val="FFFFFF"/>
                          </a:solidFill>
                        </a:rPr>
                        <a:t>自评</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b="1" dirty="0" err="1">
                          <a:solidFill>
                            <a:srgbClr val="FFFFFF"/>
                          </a:solidFill>
                        </a:rPr>
                        <a:t>张丁元</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b="1" dirty="0" err="1">
                          <a:solidFill>
                            <a:srgbClr val="FFFFFF"/>
                          </a:solidFill>
                        </a:rPr>
                        <a:t>童奕伟</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b="1" dirty="0" err="1">
                          <a:solidFill>
                            <a:srgbClr val="FFFFFF"/>
                          </a:solidFill>
                        </a:rPr>
                        <a:t>郑森瑞</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b="1" dirty="0" err="1">
                          <a:solidFill>
                            <a:srgbClr val="FFFFFF"/>
                          </a:solidFill>
                        </a:rPr>
                        <a:t>王泰吉</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b="1" dirty="0" err="1">
                          <a:solidFill>
                            <a:srgbClr val="FFFFFF"/>
                          </a:solidFill>
                        </a:rPr>
                        <a:t>张淇</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b="1" dirty="0" err="1">
                          <a:solidFill>
                            <a:srgbClr val="FFFFFF"/>
                          </a:solidFill>
                        </a:rPr>
                        <a:t>最终评分</a:t>
                      </a:r>
                      <a:endParaRPr lang="en-US" altLang="en-US" sz="1600" b="1" dirty="0">
                        <a:solidFill>
                          <a:srgbClr val="FFFFFF"/>
                        </a:solidFill>
                        <a:latin typeface="微软雅黑" panose="020B0503020204020204" charset="-122"/>
                        <a:ea typeface="微软雅黑" panose="020B0503020204020204" charset="-122"/>
                        <a:cs typeface="微软雅黑" panose="020B0503020204020204" charset="-122"/>
                      </a:endParaRPr>
                    </a:p>
                  </a:txBody>
                  <a:tcPr/>
                </a:tc>
                <a:extLst>
                  <a:ext uri="{0D108BD9-81ED-4DB2-BD59-A6C34878D82A}">
                    <a16:rowId xmlns:a16="http://schemas.microsoft.com/office/drawing/2014/main" val="4000255923"/>
                  </a:ext>
                </a:extLst>
              </a:tr>
              <a:tr h="1020350">
                <a:tc>
                  <a:txBody>
                    <a:bodyPr/>
                    <a:lstStyle/>
                    <a:p>
                      <a:pPr algn="l">
                        <a:buNone/>
                      </a:pPr>
                      <a:r>
                        <a:rPr lang="en-US" sz="1600" dirty="0" err="1">
                          <a:solidFill>
                            <a:srgbClr val="000000"/>
                          </a:solidFill>
                        </a:rPr>
                        <a:t>项目经理</a:t>
                      </a:r>
                      <a:endParaRPr lang="en-US" altLang="en-US" sz="1600" dirty="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dirty="0" err="1">
                          <a:solidFill>
                            <a:srgbClr val="000000"/>
                          </a:solidFill>
                        </a:rPr>
                        <a:t>张丁元</a:t>
                      </a:r>
                      <a:endParaRPr lang="en-US" altLang="en-US" sz="1600" dirty="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zh-CN" altLang="en-US" sz="1600" dirty="0">
                          <a:solidFill>
                            <a:srgbClr val="000000"/>
                          </a:solidFill>
                        </a:rPr>
                        <a:t>查找资料，绘制用例图、类图</a:t>
                      </a:r>
                      <a:endParaRPr lang="en-US" sz="1600" dirty="0">
                        <a:solidFill>
                          <a:srgbClr val="000000"/>
                        </a:solidFill>
                      </a:endParaRPr>
                    </a:p>
                    <a:p>
                      <a:pPr algn="l">
                        <a:buNone/>
                      </a:pPr>
                      <a:r>
                        <a:rPr lang="en-US" sz="1600" dirty="0" err="1">
                          <a:solidFill>
                            <a:srgbClr val="000000"/>
                          </a:solidFill>
                        </a:rPr>
                        <a:t>完成度</a:t>
                      </a:r>
                      <a:r>
                        <a:rPr lang="en-US" sz="1600" dirty="0">
                          <a:solidFill>
                            <a:srgbClr val="000000"/>
                          </a:solidFill>
                        </a:rPr>
                        <a:t> 100</a:t>
                      </a:r>
                      <a:endParaRPr lang="en-US" altLang="en-US" sz="1600" dirty="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dirty="0">
                          <a:solidFill>
                            <a:srgbClr val="000000"/>
                          </a:solidFill>
                        </a:rPr>
                        <a:t>96</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a:solidFill>
                            <a:srgbClr val="000000"/>
                          </a:solidFill>
                        </a:rPr>
                        <a:t>——</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altLang="en-US" sz="1600" dirty="0">
                          <a:solidFill>
                            <a:srgbClr val="000000"/>
                          </a:solidFill>
                        </a:rPr>
                        <a:t>94.8</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02038962"/>
                  </a:ext>
                </a:extLst>
              </a:tr>
              <a:tr h="749895">
                <a:tc>
                  <a:txBody>
                    <a:bodyPr/>
                    <a:lstStyle/>
                    <a:p>
                      <a:pPr algn="l">
                        <a:buNone/>
                      </a:pPr>
                      <a:r>
                        <a:rPr lang="en-US" sz="1600">
                          <a:solidFill>
                            <a:srgbClr val="000000"/>
                          </a:solidFill>
                        </a:rPr>
                        <a:t>组员</a:t>
                      </a:r>
                      <a:endParaRPr lang="en-US" altLang="en-US" sz="160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dirty="0" err="1">
                          <a:solidFill>
                            <a:srgbClr val="000000"/>
                          </a:solidFill>
                        </a:rPr>
                        <a:t>童奕伟</a:t>
                      </a:r>
                      <a:endParaRPr lang="en-US" altLang="en-US" sz="1600" dirty="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zh-CN" altLang="en-US" sz="1600" dirty="0">
                          <a:solidFill>
                            <a:srgbClr val="000000"/>
                          </a:solidFill>
                        </a:rPr>
                        <a:t>查找资料，绘制顺序图、通信图</a:t>
                      </a:r>
                      <a:endParaRPr lang="en-US" sz="1600" dirty="0">
                        <a:solidFill>
                          <a:srgbClr val="000000"/>
                        </a:solidFill>
                      </a:endParaRPr>
                    </a:p>
                    <a:p>
                      <a:pPr algn="l">
                        <a:buNone/>
                      </a:pPr>
                      <a:r>
                        <a:rPr lang="en-US" sz="1600" dirty="0" err="1">
                          <a:solidFill>
                            <a:srgbClr val="000000"/>
                          </a:solidFill>
                        </a:rPr>
                        <a:t>完成度</a:t>
                      </a:r>
                      <a:r>
                        <a:rPr lang="en-US" sz="1600" dirty="0">
                          <a:solidFill>
                            <a:srgbClr val="000000"/>
                          </a:solidFill>
                        </a:rPr>
                        <a:t> 100</a:t>
                      </a:r>
                      <a:endParaRPr lang="en-US" altLang="en-US" sz="1600" dirty="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dirty="0">
                          <a:solidFill>
                            <a:srgbClr val="000000"/>
                          </a:solidFill>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96</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a:solidFill>
                            <a:srgbClr val="000000"/>
                          </a:solidFill>
                        </a:rPr>
                        <a:t>95</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a:solidFill>
                            <a:srgbClr val="000000"/>
                          </a:solidFill>
                        </a:rPr>
                        <a:t>93</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95.1</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5858554"/>
                  </a:ext>
                </a:extLst>
              </a:tr>
              <a:tr h="680201">
                <a:tc>
                  <a:txBody>
                    <a:bodyPr/>
                    <a:lstStyle/>
                    <a:p>
                      <a:pPr algn="l">
                        <a:buNone/>
                      </a:pPr>
                      <a:r>
                        <a:rPr lang="en-US" sz="1600">
                          <a:solidFill>
                            <a:srgbClr val="000000"/>
                          </a:solidFill>
                        </a:rPr>
                        <a:t>组员</a:t>
                      </a:r>
                      <a:endParaRPr lang="en-US" altLang="en-US" sz="160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dirty="0" err="1">
                          <a:solidFill>
                            <a:srgbClr val="000000"/>
                          </a:solidFill>
                        </a:rPr>
                        <a:t>郑森瑞</a:t>
                      </a:r>
                      <a:endParaRPr lang="en-US" altLang="en-US" sz="1600" dirty="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zh-CN" altLang="en-US" sz="1600" dirty="0">
                          <a:solidFill>
                            <a:srgbClr val="000000"/>
                          </a:solidFill>
                        </a:rPr>
                        <a:t>查找资料，绘制状态图、活动图</a:t>
                      </a:r>
                      <a:endParaRPr lang="en-US" altLang="zh-CN" sz="1600" dirty="0">
                        <a:solidFill>
                          <a:srgbClr val="000000"/>
                        </a:solidFill>
                      </a:endParaRPr>
                    </a:p>
                    <a:p>
                      <a:pPr algn="l">
                        <a:buNone/>
                      </a:pPr>
                      <a:r>
                        <a:rPr lang="zh-CN" altLang="en-US" sz="1600" dirty="0">
                          <a:solidFill>
                            <a:srgbClr val="000000"/>
                          </a:solidFill>
                        </a:rPr>
                        <a:t>完成度 </a:t>
                      </a:r>
                      <a:r>
                        <a:rPr lang="en-US" altLang="zh-CN" sz="1600" dirty="0">
                          <a:solidFill>
                            <a:srgbClr val="000000"/>
                          </a:solidFill>
                        </a:rPr>
                        <a:t>100</a:t>
                      </a:r>
                      <a:endParaRPr lang="en-US" altLang="en-US" sz="1600" dirty="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dirty="0">
                          <a:solidFill>
                            <a:srgbClr val="000000"/>
                          </a:solidFill>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92</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a:solidFill>
                            <a:srgbClr val="000000"/>
                          </a:solidFill>
                        </a:rPr>
                        <a:t>93</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a:solidFill>
                            <a:srgbClr val="000000"/>
                          </a:solidFill>
                        </a:rPr>
                        <a:t>94</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94.3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3185984"/>
                  </a:ext>
                </a:extLst>
              </a:tr>
              <a:tr h="749895">
                <a:tc>
                  <a:txBody>
                    <a:bodyPr/>
                    <a:lstStyle/>
                    <a:p>
                      <a:pPr algn="l">
                        <a:buNone/>
                      </a:pPr>
                      <a:r>
                        <a:rPr lang="en-US" sz="1600">
                          <a:solidFill>
                            <a:srgbClr val="000000"/>
                          </a:solidFill>
                        </a:rPr>
                        <a:t>组员</a:t>
                      </a:r>
                      <a:endParaRPr lang="en-US" altLang="en-US" sz="160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a:solidFill>
                            <a:srgbClr val="000000"/>
                          </a:solidFill>
                        </a:rPr>
                        <a:t>王泰吉</a:t>
                      </a:r>
                      <a:endParaRPr lang="en-US" altLang="en-US" sz="160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zh-CN" altLang="en-US" sz="1600" dirty="0">
                          <a:solidFill>
                            <a:srgbClr val="000000"/>
                          </a:solidFill>
                        </a:rPr>
                        <a:t>查找资料，绘制构件图、部署图</a:t>
                      </a:r>
                      <a:endParaRPr lang="en-US" sz="1600" dirty="0">
                        <a:solidFill>
                          <a:srgbClr val="000000"/>
                        </a:solidFill>
                      </a:endParaRPr>
                    </a:p>
                    <a:p>
                      <a:pPr algn="l">
                        <a:buNone/>
                      </a:pPr>
                      <a:r>
                        <a:rPr lang="en-US" sz="1600" dirty="0" err="1">
                          <a:solidFill>
                            <a:srgbClr val="000000"/>
                          </a:solidFill>
                        </a:rPr>
                        <a:t>完成度</a:t>
                      </a:r>
                      <a:r>
                        <a:rPr lang="en-US" sz="1600" dirty="0">
                          <a:solidFill>
                            <a:srgbClr val="000000"/>
                          </a:solidFill>
                        </a:rPr>
                        <a:t> 100</a:t>
                      </a:r>
                      <a:endParaRPr lang="en-US" altLang="en-US" sz="1600" dirty="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dirty="0">
                          <a:solidFill>
                            <a:srgbClr val="000000"/>
                          </a:solidFill>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96</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95.9</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98791333"/>
                  </a:ext>
                </a:extLst>
              </a:tr>
              <a:tr h="731684">
                <a:tc>
                  <a:txBody>
                    <a:bodyPr/>
                    <a:lstStyle/>
                    <a:p>
                      <a:pPr algn="l">
                        <a:buNone/>
                      </a:pPr>
                      <a:r>
                        <a:rPr lang="en-US" sz="1600">
                          <a:solidFill>
                            <a:srgbClr val="000000"/>
                          </a:solidFill>
                        </a:rPr>
                        <a:t>组员</a:t>
                      </a:r>
                      <a:endParaRPr lang="en-US" altLang="en-US" sz="160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a:solidFill>
                            <a:srgbClr val="000000"/>
                          </a:solidFill>
                        </a:rPr>
                        <a:t>张淇</a:t>
                      </a:r>
                      <a:endParaRPr lang="en-US" altLang="en-US" sz="160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zh-CN" altLang="en-US" sz="1600" dirty="0">
                          <a:solidFill>
                            <a:srgbClr val="000000"/>
                          </a:solidFill>
                        </a:rPr>
                        <a:t>整合</a:t>
                      </a:r>
                      <a:r>
                        <a:rPr lang="en-US" altLang="zh-CN" sz="1600" dirty="0">
                          <a:solidFill>
                            <a:srgbClr val="000000"/>
                          </a:solidFill>
                        </a:rPr>
                        <a:t>ppt</a:t>
                      </a:r>
                    </a:p>
                    <a:p>
                      <a:pPr algn="l">
                        <a:buNone/>
                      </a:pPr>
                      <a:r>
                        <a:rPr lang="zh-CN" altLang="en-US" sz="1600" dirty="0">
                          <a:solidFill>
                            <a:srgbClr val="000000"/>
                          </a:solidFill>
                        </a:rPr>
                        <a:t>完成度 </a:t>
                      </a:r>
                      <a:r>
                        <a:rPr lang="en-US" altLang="zh-CN" sz="1600" dirty="0">
                          <a:solidFill>
                            <a:srgbClr val="000000"/>
                          </a:solidFill>
                        </a:rPr>
                        <a:t>100</a:t>
                      </a:r>
                      <a:endParaRPr lang="en-US" altLang="en-US" sz="1600" dirty="0">
                        <a:solidFill>
                          <a:srgbClr val="000000"/>
                        </a:solidFill>
                        <a:latin typeface="微软雅黑" panose="020B0503020204020204" charset="-122"/>
                        <a:ea typeface="微软雅黑" panose="020B0503020204020204" charset="-122"/>
                        <a:cs typeface="微软雅黑" panose="020B0503020204020204" charset="-122"/>
                      </a:endParaRPr>
                    </a:p>
                  </a:txBody>
                  <a:tcPr/>
                </a:tc>
                <a:tc>
                  <a:txBody>
                    <a:bodyPr/>
                    <a:lstStyle/>
                    <a:p>
                      <a:pPr algn="l">
                        <a:buNone/>
                      </a:pPr>
                      <a:r>
                        <a:rPr lang="en-US" sz="1600" dirty="0">
                          <a:solidFill>
                            <a:srgbClr val="000000"/>
                          </a:solidFill>
                        </a:rPr>
                        <a:t>93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tc>
                  <a:txBody>
                    <a:bodyPr/>
                    <a:lstStyle/>
                    <a:p>
                      <a:pPr algn="l">
                        <a:buNone/>
                      </a:pPr>
                      <a:r>
                        <a:rPr lang="en-US" sz="1600" dirty="0">
                          <a:solidFill>
                            <a:srgbClr val="000000"/>
                          </a:solidFill>
                        </a:rPr>
                        <a:t>94.2</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4282382"/>
                  </a:ext>
                </a:extLst>
              </a:tr>
            </a:tbl>
          </a:graphicData>
        </a:graphic>
      </p:graphicFrame>
      <p:sp>
        <p:nvSpPr>
          <p:cNvPr id="14" name="文本框 13">
            <a:extLst>
              <a:ext uri="{FF2B5EF4-FFF2-40B4-BE49-F238E27FC236}">
                <a16:creationId xmlns:a16="http://schemas.microsoft.com/office/drawing/2014/main" id="{43BDAE73-34CF-4270-BD77-D5BCDEF95D95}"/>
              </a:ext>
            </a:extLst>
          </p:cNvPr>
          <p:cNvSpPr txBox="1"/>
          <p:nvPr/>
        </p:nvSpPr>
        <p:spPr>
          <a:xfrm>
            <a:off x="2639559" y="6174318"/>
            <a:ext cx="6303146"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chemeClr val="tx1"/>
                </a:solidFill>
                <a:effectLst/>
                <a:uFillTx/>
                <a:latin typeface="+mn-ea"/>
                <a:cs typeface="Calibri" panose="020F0502020204030204"/>
                <a:sym typeface="Calibri" panose="020F0502020204030204"/>
              </a:rPr>
              <a:t>计算方式</a:t>
            </a:r>
            <a:r>
              <a:rPr kumimoji="0" lang="en-US" altLang="zh-CN" sz="2000" b="0" i="0" u="none" strike="noStrike" cap="none" spc="0" normalizeH="0" baseline="0" dirty="0">
                <a:ln>
                  <a:noFill/>
                </a:ln>
                <a:solidFill>
                  <a:schemeClr val="tx1"/>
                </a:solidFill>
                <a:effectLst/>
                <a:uFillTx/>
                <a:latin typeface="+mn-ea"/>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n-ea"/>
                <a:cs typeface="Calibri" panose="020F0502020204030204"/>
                <a:sym typeface="Calibri" panose="020F0502020204030204"/>
              </a:rPr>
              <a:t>自评</a:t>
            </a:r>
            <a:r>
              <a:rPr kumimoji="0" lang="en-US" altLang="zh-CN" sz="2000" b="0" i="0" u="none" strike="noStrike" cap="none" spc="0" normalizeH="0" baseline="0" dirty="0">
                <a:ln>
                  <a:noFill/>
                </a:ln>
                <a:solidFill>
                  <a:schemeClr val="tx1"/>
                </a:solidFill>
                <a:effectLst/>
                <a:uFillTx/>
                <a:latin typeface="+mn-ea"/>
                <a:cs typeface="Calibri" panose="020F0502020204030204"/>
                <a:sym typeface="Calibri" panose="020F0502020204030204"/>
              </a:rPr>
              <a:t>*0.2</a:t>
            </a:r>
            <a:r>
              <a:rPr lang="en-US" altLang="zh-CN" sz="2000" dirty="0">
                <a:solidFill>
                  <a:schemeClr val="tx1"/>
                </a:solidFill>
                <a:latin typeface="+mn-ea"/>
              </a:rPr>
              <a:t>+(</a:t>
            </a:r>
            <a:r>
              <a:rPr lang="zh-CN" altLang="en-US" sz="2000" dirty="0">
                <a:solidFill>
                  <a:schemeClr val="tx1"/>
                </a:solidFill>
                <a:latin typeface="+mn-ea"/>
              </a:rPr>
              <a:t>互评</a:t>
            </a:r>
            <a:r>
              <a:rPr lang="en-US" altLang="zh-CN" sz="2000" dirty="0">
                <a:solidFill>
                  <a:schemeClr val="tx1"/>
                </a:solidFill>
                <a:latin typeface="+mn-ea"/>
              </a:rPr>
              <a:t>*0.4)+</a:t>
            </a:r>
            <a:r>
              <a:rPr lang="zh-CN" altLang="en-US" sz="2000" dirty="0">
                <a:solidFill>
                  <a:schemeClr val="tx1"/>
                </a:solidFill>
                <a:latin typeface="+mn-ea"/>
              </a:rPr>
              <a:t>完成度</a:t>
            </a:r>
            <a:r>
              <a:rPr lang="en-US" altLang="zh-CN" sz="2000" dirty="0">
                <a:solidFill>
                  <a:schemeClr val="tx1"/>
                </a:solidFill>
                <a:latin typeface="+mn-ea"/>
              </a:rPr>
              <a:t>*0.4</a:t>
            </a:r>
            <a:endParaRPr kumimoji="0" lang="zh-CN" altLang="en-US" sz="2000" b="0" i="0" u="none" strike="noStrike" cap="none" spc="0" normalizeH="0" baseline="0" dirty="0">
              <a:ln>
                <a:noFill/>
              </a:ln>
              <a:solidFill>
                <a:schemeClr val="tx1"/>
              </a:solidFill>
              <a:effectLst/>
              <a:uFillTx/>
              <a:latin typeface="+mn-ea"/>
              <a:cs typeface="Calibri" panose="020F0502020204030204"/>
              <a:sym typeface="Calibri" panose="020F0502020204030204"/>
            </a:endParaRPr>
          </a:p>
        </p:txBody>
      </p:sp>
    </p:spTree>
    <p:extLst>
      <p:ext uri="{BB962C8B-B14F-4D97-AF65-F5344CB8AC3E}">
        <p14:creationId xmlns:p14="http://schemas.microsoft.com/office/powerpoint/2010/main" val="83406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72523"/>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666" y="1099771"/>
            <a:ext cx="11121374" cy="5480034"/>
            <a:chOff x="669" y="3431"/>
            <a:chExt cx="14473" cy="7499"/>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1.</a:t>
              </a:r>
              <a:r>
                <a:rPr lang="zh-CN" altLang="en-US" sz="3600" dirty="0">
                  <a:latin typeface="+mn-ea"/>
                  <a:cs typeface="+mj-lt"/>
                  <a:sym typeface="+mn-ea"/>
                </a:rPr>
                <a:t>定义与作用</a:t>
              </a:r>
            </a:p>
          </p:txBody>
        </p:sp>
        <p:sp>
          <p:nvSpPr>
            <p:cNvPr id="10" name="文本框 9"/>
            <p:cNvSpPr txBox="1"/>
            <p:nvPr/>
          </p:nvSpPr>
          <p:spPr>
            <a:xfrm>
              <a:off x="1113" y="4739"/>
              <a:ext cx="14029" cy="6191"/>
            </a:xfrm>
            <a:prstGeom prst="rect">
              <a:avLst/>
            </a:prstGeom>
            <a:noFill/>
          </p:spPr>
          <p:txBody>
            <a:bodyPr wrap="square" rtlCol="0" anchor="t">
              <a:spAutoFit/>
            </a:bodyPr>
            <a:lstStyle/>
            <a:p>
              <a:r>
                <a:rPr lang="en-US" altLang="zh-CN" sz="3200" dirty="0">
                  <a:latin typeface="宋体" panose="02010600030101010101" pitchFamily="2" charset="-122"/>
                  <a:ea typeface="宋体" panose="02010600030101010101" pitchFamily="2" charset="-122"/>
                </a:rPr>
                <a:t>  </a:t>
              </a:r>
              <a:r>
                <a:rPr lang="zh-CN" altLang="zh-CN" sz="3200" dirty="0">
                  <a:latin typeface="宋体" panose="02010600030101010101" pitchFamily="2" charset="-122"/>
                  <a:ea typeface="宋体" panose="02010600030101010101" pitchFamily="2" charset="-122"/>
                </a:rPr>
                <a:t>用例图（Use Case Diagram）是显示一组用例、参与者以及它们之间关系的一种图。</a:t>
              </a:r>
            </a:p>
            <a:p>
              <a:r>
                <a:rPr lang="en-US" altLang="zh-CN" sz="3200" dirty="0">
                  <a:latin typeface="宋体" panose="02010600030101010101" pitchFamily="2" charset="-122"/>
                  <a:ea typeface="宋体" panose="02010600030101010101" pitchFamily="2" charset="-122"/>
                </a:rPr>
                <a:t>  </a:t>
              </a:r>
              <a:r>
                <a:rPr lang="zh-CN" altLang="zh-CN" sz="3200" dirty="0">
                  <a:latin typeface="宋体" panose="02010600030101010101" pitchFamily="2" charset="-122"/>
                  <a:ea typeface="宋体" panose="02010600030101010101" pitchFamily="2" charset="-122"/>
                </a:rPr>
                <a:t>用例图从</a:t>
              </a:r>
              <a:r>
                <a:rPr lang="zh-CN" altLang="zh-CN" sz="3200" dirty="0">
                  <a:solidFill>
                    <a:srgbClr val="FF0000"/>
                  </a:solidFill>
                  <a:latin typeface="宋体" panose="02010600030101010101" pitchFamily="2" charset="-122"/>
                  <a:ea typeface="宋体" panose="02010600030101010101" pitchFamily="2" charset="-122"/>
                </a:rPr>
                <a:t>用户的角度</a:t>
              </a:r>
              <a:r>
                <a:rPr lang="zh-CN" altLang="zh-CN" sz="3200" dirty="0">
                  <a:latin typeface="宋体" panose="02010600030101010101" pitchFamily="2" charset="-122"/>
                  <a:ea typeface="宋体" panose="02010600030101010101" pitchFamily="2" charset="-122"/>
                </a:rPr>
                <a:t>而不是开发者的角度来描述对软件产品的需求，分析产品</a:t>
              </a:r>
              <a:r>
                <a:rPr lang="zh-CN" altLang="zh-CN" sz="3200" dirty="0">
                  <a:solidFill>
                    <a:srgbClr val="FF0000"/>
                  </a:solidFill>
                  <a:latin typeface="宋体" panose="02010600030101010101" pitchFamily="2" charset="-122"/>
                  <a:ea typeface="宋体" panose="02010600030101010101" pitchFamily="2" charset="-122"/>
                </a:rPr>
                <a:t>所需的功能</a:t>
              </a:r>
              <a:r>
                <a:rPr lang="zh-CN" altLang="zh-CN" sz="3200" dirty="0">
                  <a:latin typeface="宋体" panose="02010600030101010101" pitchFamily="2" charset="-122"/>
                  <a:ea typeface="宋体" panose="02010600030101010101" pitchFamily="2" charset="-122"/>
                </a:rPr>
                <a:t>和</a:t>
              </a:r>
              <a:r>
                <a:rPr lang="zh-CN" altLang="zh-CN" sz="3200" dirty="0">
                  <a:solidFill>
                    <a:srgbClr val="FF0000"/>
                  </a:solidFill>
                  <a:latin typeface="宋体" panose="02010600030101010101" pitchFamily="2" charset="-122"/>
                  <a:ea typeface="宋体" panose="02010600030101010101" pitchFamily="2" charset="-122"/>
                </a:rPr>
                <a:t>动态行为</a:t>
              </a:r>
              <a:r>
                <a:rPr lang="zh-CN" altLang="zh-CN" sz="3200" dirty="0">
                  <a:latin typeface="宋体" panose="02010600030101010101" pitchFamily="2" charset="-122"/>
                  <a:ea typeface="宋体" panose="02010600030101010101" pitchFamily="2" charset="-122"/>
                </a:rPr>
                <a:t>。用例图常用来对需求进行建模，用例图在系统的整个分析、设计和开发阶段是非常重要的，它的正确与否直接影响到客户对最终实现的产品的满意度。用例图被广泛使用在各种开发活动中，但它</a:t>
              </a:r>
              <a:r>
                <a:rPr lang="zh-CN" altLang="zh-CN" sz="3200" dirty="0">
                  <a:solidFill>
                    <a:srgbClr val="FF0000"/>
                  </a:solidFill>
                  <a:latin typeface="宋体" panose="02010600030101010101" pitchFamily="2" charset="-122"/>
                  <a:ea typeface="宋体" panose="02010600030101010101" pitchFamily="2" charset="-122"/>
                </a:rPr>
                <a:t>最常用于描述系统以及子系统</a:t>
              </a:r>
              <a:r>
                <a:rPr lang="zh-CN" altLang="zh-CN" sz="3200" dirty="0">
                  <a:latin typeface="宋体" panose="02010600030101010101" pitchFamily="2" charset="-122"/>
                  <a:ea typeface="宋体" panose="02010600030101010101" pitchFamily="2" charset="-122"/>
                </a:rPr>
                <a:t>。</a:t>
              </a:r>
              <a:r>
                <a:rPr lang="en-US" altLang="zh-CN" sz="3200" baseline="30000" dirty="0">
                  <a:solidFill>
                    <a:schemeClr val="tx1">
                      <a:lumMod val="65000"/>
                      <a:lumOff val="35000"/>
                    </a:schemeClr>
                  </a:solidFill>
                  <a:latin typeface="+mj-ea"/>
                  <a:ea typeface="+mj-ea"/>
                  <a:cs typeface="Calibri" panose="020F0502020204030204"/>
                  <a:sym typeface="Calibri" panose="020F0502020204030204"/>
                </a:rPr>
                <a:t>[1]</a:t>
              </a:r>
              <a:endParaRPr lang="en-US" altLang="zh-CN" sz="3200" baseline="30000" dirty="0">
                <a:solidFill>
                  <a:schemeClr val="tx1">
                    <a:lumMod val="65000"/>
                    <a:lumOff val="35000"/>
                  </a:schemeClr>
                </a:solidFill>
                <a:latin typeface="+mj-ea"/>
                <a:ea typeface="思源黑体 CN Bold" panose="020B0800000000000000" pitchFamily="34" charset="-122"/>
                <a:cs typeface="+mn-lt"/>
                <a:sym typeface="+mn-ea"/>
              </a:endParaRPr>
            </a:p>
            <a:p>
              <a:pPr>
                <a:spcBef>
                  <a:spcPct val="0"/>
                </a:spcBef>
              </a:pPr>
              <a:endParaRPr lang="en-US" altLang="zh-CN" sz="3200" dirty="0">
                <a:solidFill>
                  <a:schemeClr val="tx1">
                    <a:lumMod val="65000"/>
                    <a:lumOff val="35000"/>
                  </a:schemeClr>
                </a:solidFill>
                <a:latin typeface="+mj-ea"/>
                <a:ea typeface="思源黑体 CN Bold" panose="020B0800000000000000" pitchFamily="34" charset="-122"/>
                <a:cs typeface="+mn-lt"/>
                <a:sym typeface="+mn-ea"/>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01</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12621"/>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用例图</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3" name="组合 12"/>
          <p:cNvGrpSpPr/>
          <p:nvPr/>
        </p:nvGrpSpPr>
        <p:grpSpPr>
          <a:xfrm>
            <a:off x="227878" y="1621837"/>
            <a:ext cx="11458713" cy="954384"/>
            <a:chOff x="762" y="4194"/>
            <a:chExt cx="14912" cy="1306"/>
          </a:xfrm>
        </p:grpSpPr>
        <p:sp>
          <p:nvSpPr>
            <p:cNvPr id="9" name="文本框 8"/>
            <p:cNvSpPr txBox="1"/>
            <p:nvPr/>
          </p:nvSpPr>
          <p:spPr>
            <a:xfrm>
              <a:off x="1124" y="4194"/>
              <a:ext cx="14550" cy="1306"/>
            </a:xfrm>
            <a:prstGeom prst="rect">
              <a:avLst/>
            </a:prstGeom>
            <a:noFill/>
          </p:spPr>
          <p:txBody>
            <a:bodyPr wrap="square" rtlCol="0">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800" dirty="0">
                  <a:ln>
                    <a:noFill/>
                  </a:ln>
                  <a:solidFill>
                    <a:schemeClr val="tx1"/>
                  </a:solidFill>
                  <a:effectLst/>
                  <a:uFillTx/>
                  <a:latin typeface="+mj-ea"/>
                  <a:ea typeface="+mj-ea"/>
                  <a:cs typeface="Calibri" panose="020F0502020204030204"/>
                  <a:sym typeface="Calibri" panose="020F0502020204030204"/>
                </a:rPr>
                <a:t>[</a:t>
              </a:r>
              <a:r>
                <a:rPr lang="en-US" altLang="zh-CN" sz="2800" dirty="0">
                  <a:solidFill>
                    <a:schemeClr val="tx1"/>
                  </a:solidFill>
                  <a:latin typeface="+mj-ea"/>
                  <a:ea typeface="+mj-ea"/>
                </a:rPr>
                <a:t>1</a:t>
              </a:r>
              <a:r>
                <a:rPr lang="en-US" altLang="zh-CN" sz="2800" dirty="0">
                  <a:ln>
                    <a:noFill/>
                  </a:ln>
                  <a:solidFill>
                    <a:schemeClr val="tx1"/>
                  </a:solidFill>
                  <a:effectLst/>
                  <a:uFillTx/>
                  <a:latin typeface="+mj-ea"/>
                  <a:ea typeface="+mj-ea"/>
                  <a:cs typeface="Calibri" panose="020F0502020204030204"/>
                  <a:sym typeface="Calibri" panose="020F0502020204030204"/>
                </a:rPr>
                <a:t>]UML2</a:t>
              </a:r>
              <a:r>
                <a:rPr lang="zh-CN" altLang="en-US" sz="2800" dirty="0">
                  <a:ln>
                    <a:noFill/>
                  </a:ln>
                  <a:solidFill>
                    <a:schemeClr val="tx1"/>
                  </a:solidFill>
                  <a:effectLst/>
                  <a:uFillTx/>
                  <a:latin typeface="+mj-ea"/>
                  <a:ea typeface="+mj-ea"/>
                  <a:cs typeface="Calibri" panose="020F0502020204030204"/>
                  <a:sym typeface="Calibri" panose="020F0502020204030204"/>
                </a:rPr>
                <a:t> 基础、建模与设计教程</a:t>
              </a:r>
              <a:r>
                <a:rPr lang="en-US" altLang="zh-CN" sz="2800" dirty="0">
                  <a:ln>
                    <a:noFill/>
                  </a:ln>
                  <a:solidFill>
                    <a:schemeClr val="tx1"/>
                  </a:solidFill>
                  <a:effectLst/>
                  <a:uFillTx/>
                  <a:latin typeface="+mj-ea"/>
                  <a:ea typeface="+mj-ea"/>
                  <a:cs typeface="Calibri" panose="020F0502020204030204"/>
                  <a:sym typeface="Calibri" panose="020F0502020204030204"/>
                </a:rPr>
                <a:t>,</a:t>
              </a:r>
              <a:r>
                <a:rPr lang="zh-CN" altLang="en-US" sz="2800" dirty="0">
                  <a:ln>
                    <a:noFill/>
                  </a:ln>
                  <a:solidFill>
                    <a:schemeClr val="tx1"/>
                  </a:solidFill>
                  <a:effectLst/>
                  <a:uFillTx/>
                  <a:latin typeface="+mj-ea"/>
                  <a:ea typeface="+mj-ea"/>
                  <a:cs typeface="Calibri" panose="020F0502020204030204"/>
                  <a:sym typeface="Calibri" panose="020F0502020204030204"/>
                </a:rPr>
                <a:t>杨弘平等编著</a:t>
              </a:r>
              <a:r>
                <a:rPr lang="en-US" altLang="zh-CN" sz="2800" dirty="0">
                  <a:ln>
                    <a:noFill/>
                  </a:ln>
                  <a:solidFill>
                    <a:schemeClr val="tx1"/>
                  </a:solidFill>
                  <a:effectLst/>
                  <a:uFillTx/>
                  <a:latin typeface="+mj-ea"/>
                  <a:ea typeface="+mj-ea"/>
                  <a:cs typeface="Calibri" panose="020F0502020204030204"/>
                  <a:sym typeface="Calibri" panose="020F0502020204030204"/>
                </a:rPr>
                <a:t>,</a:t>
              </a:r>
              <a:r>
                <a:rPr lang="zh-CN" altLang="en-US" sz="2800" dirty="0">
                  <a:ln>
                    <a:noFill/>
                  </a:ln>
                  <a:solidFill>
                    <a:schemeClr val="tx1"/>
                  </a:solidFill>
                  <a:effectLst/>
                  <a:uFillTx/>
                  <a:latin typeface="+mj-ea"/>
                  <a:ea typeface="+mj-ea"/>
                  <a:cs typeface="Calibri" panose="020F0502020204030204"/>
                  <a:sym typeface="Calibri" panose="020F0502020204030204"/>
                </a:rPr>
                <a:t>北京</a:t>
              </a:r>
              <a:r>
                <a:rPr lang="en-US" altLang="zh-CN" sz="2800" dirty="0">
                  <a:ln>
                    <a:noFill/>
                  </a:ln>
                  <a:solidFill>
                    <a:schemeClr val="tx1"/>
                  </a:solidFill>
                  <a:effectLst/>
                  <a:uFillTx/>
                  <a:latin typeface="+mj-ea"/>
                  <a:ea typeface="+mj-ea"/>
                  <a:cs typeface="Calibri" panose="020F0502020204030204"/>
                  <a:sym typeface="Calibri" panose="020F0502020204030204"/>
                </a:rPr>
                <a:t>:</a:t>
              </a:r>
              <a:r>
                <a:rPr lang="zh-CN" altLang="en-US" sz="2800" dirty="0">
                  <a:ln>
                    <a:noFill/>
                  </a:ln>
                  <a:solidFill>
                    <a:schemeClr val="tx1"/>
                  </a:solidFill>
                  <a:effectLst/>
                  <a:uFillTx/>
                  <a:latin typeface="+mj-ea"/>
                  <a:ea typeface="+mj-ea"/>
                  <a:cs typeface="Calibri" panose="020F0502020204030204"/>
                  <a:sym typeface="Calibri" panose="020F0502020204030204"/>
                </a:rPr>
                <a:t>清华大学出版社</a:t>
              </a:r>
              <a:r>
                <a:rPr lang="en-US" altLang="zh-CN" sz="2800" dirty="0">
                  <a:solidFill>
                    <a:schemeClr val="tx1"/>
                  </a:solidFill>
                  <a:latin typeface="+mj-ea"/>
                  <a:ea typeface="+mj-ea"/>
                </a:rPr>
                <a:t>,</a:t>
              </a:r>
              <a:r>
                <a:rPr lang="en-US" altLang="zh-CN" sz="2800" dirty="0">
                  <a:ln>
                    <a:noFill/>
                  </a:ln>
                  <a:solidFill>
                    <a:schemeClr val="tx1"/>
                  </a:solidFill>
                  <a:effectLst/>
                  <a:uFillTx/>
                  <a:latin typeface="+mj-ea"/>
                  <a:ea typeface="+mj-ea"/>
                  <a:cs typeface="Calibri" panose="020F0502020204030204"/>
                  <a:sym typeface="Calibri" panose="020F0502020204030204"/>
                </a:rPr>
                <a:t>2015 ISBN978-7-302-40449-1</a:t>
              </a:r>
            </a:p>
          </p:txBody>
        </p:sp>
        <p:sp>
          <p:nvSpPr>
            <p:cNvPr id="10" name="文本框 9"/>
            <p:cNvSpPr txBox="1"/>
            <p:nvPr/>
          </p:nvSpPr>
          <p:spPr>
            <a:xfrm>
              <a:off x="762" y="4531"/>
              <a:ext cx="14029" cy="6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宋体" panose="02010600030101010101" pitchFamily="2" charset="-122"/>
                <a:ea typeface="思源黑体 CN Bold" panose="020B0800000000000000" pitchFamily="34" charset="-122"/>
                <a:cs typeface="Calibri"/>
                <a:sym typeface="+mn-ea"/>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06</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45805"/>
            <a:ext cx="261604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Calibri Light"/>
                <a:sym typeface="+mn-ea"/>
              </a:rPr>
              <a:t>参考资料</a:t>
            </a:r>
          </a:p>
        </p:txBody>
      </p:sp>
    </p:spTree>
    <p:extLst>
      <p:ext uri="{BB962C8B-B14F-4D97-AF65-F5344CB8AC3E}">
        <p14:creationId xmlns:p14="http://schemas.microsoft.com/office/powerpoint/2010/main" val="362726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9037955" y="1838960"/>
            <a:ext cx="1800000" cy="1800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30985" y="2546985"/>
            <a:ext cx="6372225" cy="829945"/>
          </a:xfrm>
          <a:prstGeom prst="rect">
            <a:avLst/>
          </a:prstGeom>
          <a:noFill/>
        </p:spPr>
        <p:txBody>
          <a:bodyPr wrap="square" rtlCol="0">
            <a:spAutoFit/>
          </a:bodyPr>
          <a:lstStyle/>
          <a:p>
            <a:pPr algn="l"/>
            <a:r>
              <a:rPr lang="en-US" altLang="zh-CN" sz="4800" b="1">
                <a:solidFill>
                  <a:schemeClr val="tx1">
                    <a:lumMod val="65000"/>
                    <a:lumOff val="35000"/>
                  </a:schemeClr>
                </a:solidFill>
                <a:latin typeface="等线" panose="02010600030101010101" charset="-122"/>
                <a:ea typeface="等线" panose="02010600030101010101" charset="-122"/>
                <a:cs typeface="+mj-lt"/>
                <a:sym typeface="+mn-ea"/>
              </a:rPr>
              <a:t>Thank you !</a:t>
            </a:r>
            <a:endParaRPr lang="zh-CN" altLang="en-US" sz="4800" b="1">
              <a:solidFill>
                <a:schemeClr val="tx1">
                  <a:lumMod val="65000"/>
                  <a:lumOff val="35000"/>
                </a:schemeClr>
              </a:solidFill>
              <a:latin typeface="等线" panose="02010600030101010101" charset="-122"/>
              <a:ea typeface="等线" panose="02010600030101010101" charset="-122"/>
              <a:cs typeface="+mj-lt"/>
              <a:sym typeface="+mn-ea"/>
            </a:endParaRPr>
          </a:p>
        </p:txBody>
      </p:sp>
      <p:sp>
        <p:nvSpPr>
          <p:cNvPr id="6" name="文本框 5"/>
          <p:cNvSpPr txBox="1"/>
          <p:nvPr/>
        </p:nvSpPr>
        <p:spPr>
          <a:xfrm>
            <a:off x="1530985" y="4257040"/>
            <a:ext cx="3926840" cy="521970"/>
          </a:xfrm>
          <a:prstGeom prst="rect">
            <a:avLst/>
          </a:prstGeom>
          <a:noFill/>
        </p:spPr>
        <p:txBody>
          <a:bodyPr wrap="square" rtlCol="0">
            <a:spAutoFit/>
          </a:bodyPr>
          <a:lstStyle/>
          <a:p>
            <a:r>
              <a:rPr lang="en-US" altLang="zh-CN" sz="2800" b="1" dirty="0">
                <a:solidFill>
                  <a:schemeClr val="tx1">
                    <a:lumMod val="65000"/>
                    <a:lumOff val="35000"/>
                  </a:schemeClr>
                </a:solidFill>
                <a:latin typeface="等线" panose="02010600030101010101" charset="-122"/>
                <a:ea typeface="等线" panose="02010600030101010101" charset="-122"/>
                <a:sym typeface="+mn-ea"/>
              </a:rPr>
              <a:t>Reporter </a:t>
            </a:r>
            <a:r>
              <a:rPr lang="en-US" altLang="zh-CN" sz="2000" b="1" dirty="0">
                <a:solidFill>
                  <a:schemeClr val="tx1">
                    <a:lumMod val="65000"/>
                    <a:lumOff val="35000"/>
                  </a:schemeClr>
                </a:solidFill>
                <a:latin typeface="等线" panose="02010600030101010101" charset="-122"/>
                <a:ea typeface="等线" panose="02010600030101010101" charset="-122"/>
                <a:sym typeface="+mn-ea"/>
              </a:rPr>
              <a:t>: G01</a:t>
            </a:r>
          </a:p>
        </p:txBody>
      </p:sp>
      <p:cxnSp>
        <p:nvCxnSpPr>
          <p:cNvPr id="7" name="直接连接符 6"/>
          <p:cNvCxnSpPr/>
          <p:nvPr/>
        </p:nvCxnSpPr>
        <p:spPr>
          <a:xfrm>
            <a:off x="1623695" y="3468370"/>
            <a:ext cx="5999480" cy="12700"/>
          </a:xfrm>
          <a:prstGeom prst="line">
            <a:avLst/>
          </a:prstGeom>
          <a:ln w="1905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7623175" y="662940"/>
            <a:ext cx="1296000" cy="1296000"/>
          </a:xfrm>
          <a:prstGeom prst="ellipse">
            <a:avLst/>
          </a:prstGeom>
          <a:solidFill>
            <a:schemeClr val="tx2">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FA0B6"/>
              </a:solidFill>
            </a:endParaRPr>
          </a:p>
        </p:txBody>
      </p:sp>
      <p:sp>
        <p:nvSpPr>
          <p:cNvPr id="20" name="椭圆 19"/>
          <p:cNvSpPr/>
          <p:nvPr/>
        </p:nvSpPr>
        <p:spPr>
          <a:xfrm>
            <a:off x="8130540" y="4375785"/>
            <a:ext cx="1332000" cy="1332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373995" y="339090"/>
            <a:ext cx="1620000" cy="162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斜纹 8"/>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0" name="图片 9" descr="1188586"/>
          <p:cNvPicPr>
            <a:picLocks noChangeAspect="1"/>
          </p:cNvPicPr>
          <p:nvPr/>
        </p:nvPicPr>
        <p:blipFill>
          <a:blip r:embed="rId2"/>
          <a:stretch>
            <a:fillRect/>
          </a:stretch>
        </p:blipFill>
        <p:spPr>
          <a:xfrm>
            <a:off x="397510" y="2488565"/>
            <a:ext cx="1005469" cy="90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666" y="1082015"/>
            <a:ext cx="4415354" cy="5438378"/>
            <a:chOff x="669" y="3431"/>
            <a:chExt cx="5746" cy="7442"/>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2.</a:t>
              </a:r>
              <a:r>
                <a:rPr lang="zh-CN" altLang="en-US" sz="3600" dirty="0">
                  <a:latin typeface="+mn-ea"/>
                  <a:cs typeface="+mj-lt"/>
                  <a:sym typeface="+mn-ea"/>
                </a:rPr>
                <a:t>在项目中的应用</a:t>
              </a:r>
            </a:p>
          </p:txBody>
        </p:sp>
        <p:sp>
          <p:nvSpPr>
            <p:cNvPr id="10" name="文本框 9"/>
            <p:cNvSpPr txBox="1"/>
            <p:nvPr/>
          </p:nvSpPr>
          <p:spPr>
            <a:xfrm>
              <a:off x="1247" y="4682"/>
              <a:ext cx="5168" cy="6191"/>
            </a:xfrm>
            <a:prstGeom prst="rect">
              <a:avLst/>
            </a:prstGeom>
            <a:noFill/>
          </p:spPr>
          <p:txBody>
            <a:bodyPr wrap="square" rtlCol="0" anchor="t">
              <a:spAutoFit/>
            </a:bodyPr>
            <a:lstStyle/>
            <a:p>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用例是代表系统中各个项目相关人员之间根据系统的行为所达成的契约。用例描述了在不同条件下，针对某一项目相关人员的请求，系统对其作出的响应。也就是说用例指的是对一组动作的描述，系统通过执行这些动作将对用例的参与者产生可以看到的结果。用来描述参与者可以感受到的系统服务或功能。</a:t>
              </a:r>
              <a:endParaRPr lang="en-US" altLang="en-US" sz="2400" dirty="0">
                <a:latin typeface="宋体" panose="02010600030101010101" pitchFamily="2" charset="-122"/>
                <a:ea typeface="宋体" panose="02010600030101010101" pitchFamily="2" charset="-122"/>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01</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1786715" cy="645269"/>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用例图</a:t>
            </a:r>
          </a:p>
        </p:txBody>
      </p:sp>
      <p:pic>
        <p:nvPicPr>
          <p:cNvPr id="3" name="图片 2">
            <a:extLst>
              <a:ext uri="{FF2B5EF4-FFF2-40B4-BE49-F238E27FC236}">
                <a16:creationId xmlns:a16="http://schemas.microsoft.com/office/drawing/2014/main" id="{9FB505FF-03A6-4968-8840-211D9C43D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522" y="1220789"/>
            <a:ext cx="7019812" cy="4947588"/>
          </a:xfrm>
          <a:prstGeom prst="rect">
            <a:avLst/>
          </a:prstGeom>
        </p:spPr>
      </p:pic>
    </p:spTree>
    <p:extLst>
      <p:ext uri="{BB962C8B-B14F-4D97-AF65-F5344CB8AC3E}">
        <p14:creationId xmlns:p14="http://schemas.microsoft.com/office/powerpoint/2010/main" val="3877108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文本框 9"/>
          <p:cNvSpPr txBox="1"/>
          <p:nvPr/>
        </p:nvSpPr>
        <p:spPr>
          <a:xfrm>
            <a:off x="538155" y="1380268"/>
            <a:ext cx="10780195" cy="2247113"/>
          </a:xfrm>
          <a:prstGeom prst="rect">
            <a:avLst/>
          </a:prstGeom>
          <a:noFill/>
        </p:spPr>
        <p:txBody>
          <a:bodyPr wrap="square" rtlCol="0" anchor="t">
            <a:spAutoFit/>
          </a:bodyPr>
          <a:lstStyle/>
          <a:p>
            <a:r>
              <a:rPr lang="zh-CN" altLang="zh-CN" sz="2800" dirty="0">
                <a:latin typeface="宋体" panose="02010600030101010101" pitchFamily="2" charset="-122"/>
                <a:ea typeface="宋体" panose="02010600030101010101" pitchFamily="2" charset="-122"/>
              </a:rPr>
              <a:t>UML中的用例和用例图的主要用途是描述系统的（）</a:t>
            </a:r>
          </a:p>
          <a:p>
            <a:r>
              <a:rPr lang="zh-CN" altLang="zh-CN" sz="2800" dirty="0">
                <a:latin typeface="宋体" panose="02010600030101010101" pitchFamily="2" charset="-122"/>
                <a:ea typeface="宋体" panose="02010600030101010101" pitchFamily="2" charset="-122"/>
              </a:rPr>
              <a:t>A．功能需求 </a:t>
            </a:r>
          </a:p>
          <a:p>
            <a:r>
              <a:rPr lang="zh-CN" altLang="zh-CN" sz="2800" dirty="0">
                <a:latin typeface="宋体" panose="02010600030101010101" pitchFamily="2" charset="-122"/>
                <a:ea typeface="宋体" panose="02010600030101010101" pitchFamily="2" charset="-122"/>
              </a:rPr>
              <a:t>B．详细设计 </a:t>
            </a:r>
          </a:p>
          <a:p>
            <a:r>
              <a:rPr lang="zh-CN" altLang="zh-CN" sz="2800" dirty="0">
                <a:latin typeface="宋体" panose="02010600030101010101" pitchFamily="2" charset="-122"/>
                <a:ea typeface="宋体" panose="02010600030101010101" pitchFamily="2" charset="-122"/>
              </a:rPr>
              <a:t>C．体系结构 </a:t>
            </a:r>
          </a:p>
          <a:p>
            <a:r>
              <a:rPr lang="zh-CN" altLang="zh-CN" sz="2800" dirty="0">
                <a:latin typeface="宋体" panose="02010600030101010101" pitchFamily="2" charset="-122"/>
                <a:ea typeface="宋体" panose="02010600030101010101" pitchFamily="2" charset="-122"/>
              </a:rPr>
              <a:t>D．内部接口</a:t>
            </a:r>
            <a:endParaRPr lang="en-US" altLang="en-US" sz="2800" dirty="0">
              <a:latin typeface="宋体" panose="02010600030101010101" pitchFamily="2" charset="-122"/>
              <a:ea typeface="宋体" panose="02010600030101010101" pitchFamily="2" charset="-122"/>
            </a:endParaRPr>
          </a:p>
        </p:txBody>
      </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01</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292662" cy="1200329"/>
          </a:xfrm>
          <a:prstGeom prst="rect">
            <a:avLst/>
          </a:prstGeom>
          <a:noFill/>
        </p:spPr>
        <p:txBody>
          <a:bodyPr wrap="square" rtlCol="0">
            <a:spAutoFit/>
          </a:bodyPr>
          <a:lstStyle/>
          <a:p>
            <a:pPr algn="ctr">
              <a:defRPr/>
            </a:pPr>
            <a:r>
              <a:rPr lang="en-US" altLang="zh-CN" sz="3600" dirty="0">
                <a:latin typeface="+mn-ea"/>
                <a:cs typeface="Calibri Light"/>
                <a:sym typeface="+mn-ea"/>
              </a:rPr>
              <a:t>Question1</a:t>
            </a:r>
            <a:endParaRPr kumimoji="0" lang="zh-CN" altLang="en-US" sz="3600" i="0" u="none" strike="noStrike" kern="1200" cap="none" spc="0" normalizeH="0" baseline="0" noProof="0" dirty="0">
              <a:ln>
                <a:noFill/>
              </a:ln>
              <a:effectLst/>
              <a:uLnTx/>
              <a:uFillTx/>
              <a:latin typeface="+mn-ea"/>
              <a:cs typeface="Calibri Light"/>
              <a:sym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Calibri Light"/>
              <a:sym typeface="+mn-ea"/>
            </a:endParaRPr>
          </a:p>
        </p:txBody>
      </p:sp>
      <p:sp>
        <p:nvSpPr>
          <p:cNvPr id="2" name="文本框 1">
            <a:extLst>
              <a:ext uri="{FF2B5EF4-FFF2-40B4-BE49-F238E27FC236}">
                <a16:creationId xmlns:a16="http://schemas.microsoft.com/office/drawing/2014/main" id="{D33B0662-8371-4748-BAE7-011F7A366DE8}"/>
              </a:ext>
            </a:extLst>
          </p:cNvPr>
          <p:cNvSpPr txBox="1"/>
          <p:nvPr/>
        </p:nvSpPr>
        <p:spPr>
          <a:xfrm>
            <a:off x="640959" y="3905706"/>
            <a:ext cx="8533133" cy="2246769"/>
          </a:xfrm>
          <a:prstGeom prst="rect">
            <a:avLst/>
          </a:prstGeom>
          <a:noFill/>
        </p:spPr>
        <p:txBody>
          <a:bodyPr wrap="square" rtlCol="0">
            <a:spAutoFit/>
          </a:bodyPr>
          <a:lstStyle/>
          <a:p>
            <a:r>
              <a:rPr lang="zh-CN" altLang="zh-CN" sz="2800" dirty="0">
                <a:solidFill>
                  <a:srgbClr val="FF0000"/>
                </a:solidFill>
                <a:latin typeface="宋体" panose="02010600030101010101" pitchFamily="2" charset="-122"/>
              </a:rPr>
              <a:t>答案：</a:t>
            </a:r>
            <a:r>
              <a:rPr lang="en-US" altLang="zh-CN" sz="2800" dirty="0">
                <a:solidFill>
                  <a:srgbClr val="FF0000"/>
                </a:solidFill>
                <a:latin typeface="宋体" panose="02010600030101010101" pitchFamily="2" charset="-122"/>
              </a:rPr>
              <a:t>A</a:t>
            </a:r>
            <a:endParaRPr lang="zh-CN" altLang="zh-CN" sz="2800" dirty="0">
              <a:solidFill>
                <a:srgbClr val="FF0000"/>
              </a:solidFill>
              <a:latin typeface="宋体" panose="02010600030101010101" pitchFamily="2" charset="-122"/>
            </a:endParaRPr>
          </a:p>
          <a:p>
            <a:r>
              <a:rPr lang="zh-CN" altLang="zh-CN" sz="2800" dirty="0">
                <a:solidFill>
                  <a:srgbClr val="FF0000"/>
                </a:solidFill>
                <a:latin typeface="宋体" panose="02010600030101010101" pitchFamily="2" charset="-122"/>
              </a:rPr>
              <a:t>用例和用例图用于描述系统的功能需求。</a:t>
            </a:r>
            <a:r>
              <a:rPr lang="en-US" altLang="zh-CN" sz="2800" dirty="0">
                <a:solidFill>
                  <a:srgbClr val="FF0000"/>
                </a:solidFill>
                <a:latin typeface="宋体" panose="02010600030101010101" pitchFamily="2" charset="-122"/>
              </a:rPr>
              <a:t> </a:t>
            </a:r>
            <a:endParaRPr lang="zh-CN" altLang="zh-CN" sz="2800" dirty="0">
              <a:solidFill>
                <a:srgbClr val="FF0000"/>
              </a:solidFill>
              <a:latin typeface="宋体" panose="02010600030101010101" pitchFamily="2" charset="-122"/>
            </a:endParaRPr>
          </a:p>
          <a:p>
            <a:r>
              <a:rPr lang="zh-CN" altLang="zh-CN" sz="2800" dirty="0">
                <a:solidFill>
                  <a:srgbClr val="FF0000"/>
                </a:solidFill>
                <a:latin typeface="宋体" panose="02010600030101010101" pitchFamily="2" charset="-122"/>
              </a:rPr>
              <a:t>用例图定义：由参与者（Actor）、用例（Use Case）以及它们之间的关系构成的用于描述系统功能的静态视图称为用例图。</a:t>
            </a:r>
            <a:endParaRPr lang="zh-CN" altLang="en-US" sz="2800" dirty="0">
              <a:solidFill>
                <a:srgbClr val="FF0000"/>
              </a:solidFill>
              <a:latin typeface="宋体" panose="02010600030101010101" pitchFamily="2" charset="-122"/>
            </a:endParaRPr>
          </a:p>
        </p:txBody>
      </p:sp>
    </p:spTree>
    <p:extLst>
      <p:ext uri="{BB962C8B-B14F-4D97-AF65-F5344CB8AC3E}">
        <p14:creationId xmlns:p14="http://schemas.microsoft.com/office/powerpoint/2010/main" val="56499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5" y="1064260"/>
            <a:ext cx="11242017" cy="4882995"/>
            <a:chOff x="669" y="3431"/>
            <a:chExt cx="14630" cy="6682"/>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1.</a:t>
              </a:r>
              <a:r>
                <a:rPr lang="zh-CN" altLang="en-US" sz="3600" dirty="0">
                  <a:latin typeface="+mn-ea"/>
                  <a:cs typeface="+mj-lt"/>
                  <a:sym typeface="+mn-ea"/>
                </a:rPr>
                <a:t>定义与作用</a:t>
              </a:r>
            </a:p>
          </p:txBody>
        </p:sp>
        <p:sp>
          <p:nvSpPr>
            <p:cNvPr id="10" name="文本框 9"/>
            <p:cNvSpPr txBox="1"/>
            <p:nvPr/>
          </p:nvSpPr>
          <p:spPr>
            <a:xfrm>
              <a:off x="1270" y="4680"/>
              <a:ext cx="14029" cy="5433"/>
            </a:xfrm>
            <a:prstGeom prst="rect">
              <a:avLst/>
            </a:prstGeom>
            <a:noFill/>
          </p:spPr>
          <p:txBody>
            <a:bodyPr wrap="square" rtlCol="0" anchor="t">
              <a:spAutoFit/>
            </a:bodyPr>
            <a:lstStyle/>
            <a:p>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顺序图是</a:t>
              </a:r>
              <a:r>
                <a:rPr lang="zh-CN" altLang="zh-CN" sz="2800" dirty="0">
                  <a:solidFill>
                    <a:srgbClr val="FF0000"/>
                  </a:solidFill>
                  <a:latin typeface="宋体" panose="02010600030101010101" pitchFamily="2" charset="-122"/>
                  <a:ea typeface="宋体" panose="02010600030101010101" pitchFamily="2" charset="-122"/>
                </a:rPr>
                <a:t>强调消息时间顺序</a:t>
              </a:r>
              <a:r>
                <a:rPr lang="zh-CN" altLang="zh-CN" sz="2800" dirty="0">
                  <a:latin typeface="宋体" panose="02010600030101010101" pitchFamily="2" charset="-122"/>
                  <a:ea typeface="宋体" panose="02010600030101010101" pitchFamily="2" charset="-122"/>
                </a:rPr>
                <a:t>的交互图，它描述了对象之间传送消息的时间顺序，用于表示</a:t>
              </a:r>
              <a:r>
                <a:rPr lang="zh-CN" altLang="zh-CN" sz="2800" dirty="0">
                  <a:solidFill>
                    <a:srgbClr val="FF0000"/>
                  </a:solidFill>
                  <a:latin typeface="宋体" panose="02010600030101010101" pitchFamily="2" charset="-122"/>
                  <a:ea typeface="宋体" panose="02010600030101010101" pitchFamily="2" charset="-122"/>
                </a:rPr>
                <a:t>用例中的行为顺序</a:t>
              </a:r>
              <a:r>
                <a:rPr lang="zh-CN" altLang="zh-CN" sz="2800" dirty="0">
                  <a:latin typeface="宋体" panose="02010600030101010101" pitchFamily="2" charset="-122"/>
                  <a:ea typeface="宋体" panose="02010600030101010101" pitchFamily="2" charset="-122"/>
                </a:rPr>
                <a:t>。顺序图显示不同业务对象如何交互，对于</a:t>
              </a:r>
              <a:r>
                <a:rPr lang="zh-CN" altLang="zh-CN" sz="2800" dirty="0">
                  <a:solidFill>
                    <a:srgbClr val="FF0000"/>
                  </a:solidFill>
                  <a:latin typeface="宋体" panose="02010600030101010101" pitchFamily="2" charset="-122"/>
                  <a:ea typeface="宋体" panose="02010600030101010101" pitchFamily="2" charset="-122"/>
                </a:rPr>
                <a:t>交流当前业务如何进行很有用</a:t>
              </a:r>
              <a:r>
                <a:rPr lang="zh-CN" altLang="zh-CN" sz="2800" dirty="0">
                  <a:latin typeface="宋体" panose="02010600030101010101" pitchFamily="2" charset="-122"/>
                  <a:ea typeface="宋体" panose="02010600030101010101" pitchFamily="2" charset="-122"/>
                </a:rPr>
                <a:t>。因此，一个用于描述业务的顺序图能被</a:t>
              </a:r>
              <a:r>
                <a:rPr lang="zh-CN" altLang="zh-CN" sz="2800" dirty="0">
                  <a:solidFill>
                    <a:srgbClr val="FF0000"/>
                  </a:solidFill>
                  <a:latin typeface="宋体" panose="02010600030101010101" pitchFamily="2" charset="-122"/>
                  <a:ea typeface="宋体" panose="02010600030101010101" pitchFamily="2" charset="-122"/>
                </a:rPr>
                <a:t>当作一个需求文件</a:t>
              </a:r>
              <a:r>
                <a:rPr lang="zh-CN" altLang="zh-CN" sz="2800" dirty="0">
                  <a:latin typeface="宋体" panose="02010600030101010101" pitchFamily="2" charset="-122"/>
                  <a:ea typeface="宋体" panose="02010600030101010101" pitchFamily="2" charset="-122"/>
                </a:rPr>
                <a:t>使用，为实现一个未来系统传递需求。</a:t>
              </a:r>
            </a:p>
            <a:p>
              <a:r>
                <a:rPr lang="en-US" altLang="zh-CN" sz="2800" dirty="0">
                  <a:latin typeface="宋体" panose="02010600030101010101" pitchFamily="2" charset="-122"/>
                  <a:ea typeface="宋体" panose="02010600030101010101" pitchFamily="2" charset="-122"/>
                </a:rPr>
                <a:t>  </a:t>
              </a:r>
              <a:r>
                <a:rPr lang="zh-CN" altLang="zh-CN" sz="2800" dirty="0">
                  <a:latin typeface="宋体" panose="02010600030101010101" pitchFamily="2" charset="-122"/>
                  <a:ea typeface="宋体" panose="02010600030101010101" pitchFamily="2" charset="-122"/>
                </a:rPr>
                <a:t>顺序图一般</a:t>
              </a:r>
              <a:r>
                <a:rPr lang="zh-CN" altLang="zh-CN" sz="2800" dirty="0">
                  <a:solidFill>
                    <a:srgbClr val="FF0000"/>
                  </a:solidFill>
                  <a:latin typeface="宋体" panose="02010600030101010101" pitchFamily="2" charset="-122"/>
                  <a:ea typeface="宋体" panose="02010600030101010101" pitchFamily="2" charset="-122"/>
                </a:rPr>
                <a:t>用于确认和丰富一个使用情境的逻辑</a:t>
              </a:r>
              <a:r>
                <a:rPr lang="zh-CN" altLang="zh-CN" sz="2800" dirty="0">
                  <a:latin typeface="宋体" panose="02010600030101010101" pitchFamily="2" charset="-122"/>
                  <a:ea typeface="宋体" panose="02010600030101010101" pitchFamily="2" charset="-122"/>
                </a:rPr>
                <a:t>，主要用途之一就是把用例图、类图表达的需求，转化为进一步、更加正是层次的精确表达。相对于用例图、类图的静态表示，顺序图描述的是一种</a:t>
              </a:r>
              <a:r>
                <a:rPr lang="zh-CN" altLang="zh-CN" sz="2800" dirty="0">
                  <a:solidFill>
                    <a:srgbClr val="FF0000"/>
                  </a:solidFill>
                  <a:latin typeface="宋体" panose="02010600030101010101" pitchFamily="2" charset="-122"/>
                  <a:ea typeface="宋体" panose="02010600030101010101" pitchFamily="2" charset="-122"/>
                </a:rPr>
                <a:t>动态关系</a:t>
              </a:r>
              <a:r>
                <a:rPr lang="zh-CN" altLang="zh-CN" sz="2800" dirty="0">
                  <a:latin typeface="宋体" panose="02010600030101010101" pitchFamily="2" charset="-122"/>
                  <a:ea typeface="宋体" panose="02010600030101010101" pitchFamily="2" charset="-122"/>
                </a:rPr>
                <a:t>。</a:t>
              </a: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01</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2316239" cy="646331"/>
          </a:xfrm>
          <a:prstGeom prst="rect">
            <a:avLst/>
          </a:prstGeom>
          <a:noFill/>
        </p:spPr>
        <p:txBody>
          <a:bodyPr wrap="square" rtlCol="0">
            <a:spAutoFit/>
          </a:bodyPr>
          <a:lstStyle/>
          <a:p>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顺序图</a:t>
            </a:r>
          </a:p>
        </p:txBody>
      </p:sp>
    </p:spTree>
    <p:extLst>
      <p:ext uri="{BB962C8B-B14F-4D97-AF65-F5344CB8AC3E}">
        <p14:creationId xmlns:p14="http://schemas.microsoft.com/office/powerpoint/2010/main" val="462535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156415" y="1064259"/>
            <a:ext cx="5086954" cy="4337840"/>
            <a:chOff x="669" y="3431"/>
            <a:chExt cx="6620" cy="5936"/>
          </a:xfrm>
        </p:grpSpPr>
        <p:sp>
          <p:nvSpPr>
            <p:cNvPr id="9" name="文本框 8"/>
            <p:cNvSpPr txBox="1"/>
            <p:nvPr/>
          </p:nvSpPr>
          <p:spPr>
            <a:xfrm>
              <a:off x="669" y="3431"/>
              <a:ext cx="5558" cy="883"/>
            </a:xfrm>
            <a:prstGeom prst="rect">
              <a:avLst/>
            </a:prstGeom>
            <a:noFill/>
          </p:spPr>
          <p:txBody>
            <a:bodyPr wrap="square" rtlCol="0">
              <a:spAutoFit/>
            </a:bodyPr>
            <a:lstStyle/>
            <a:p>
              <a:r>
                <a:rPr lang="en-US" altLang="zh-CN" sz="3600" dirty="0">
                  <a:latin typeface="+mn-ea"/>
                  <a:cs typeface="+mj-lt"/>
                  <a:sym typeface="+mn-ea"/>
                </a:rPr>
                <a:t>2.</a:t>
              </a:r>
              <a:r>
                <a:rPr lang="zh-CN" altLang="en-US" sz="3600" dirty="0">
                  <a:latin typeface="+mn-ea"/>
                  <a:cs typeface="+mj-lt"/>
                  <a:sym typeface="+mn-ea"/>
                </a:rPr>
                <a:t>在项目中的应用</a:t>
              </a:r>
            </a:p>
          </p:txBody>
        </p:sp>
        <p:sp>
          <p:nvSpPr>
            <p:cNvPr id="10" name="文本框 9"/>
            <p:cNvSpPr txBox="1"/>
            <p:nvPr/>
          </p:nvSpPr>
          <p:spPr>
            <a:xfrm>
              <a:off x="1397" y="4524"/>
              <a:ext cx="5892" cy="4843"/>
            </a:xfrm>
            <a:prstGeom prst="rect">
              <a:avLst/>
            </a:prstGeom>
            <a:noFill/>
          </p:spPr>
          <p:txBody>
            <a:bodyPr wrap="square" rtlCol="0" anchor="t">
              <a:spAutoFit/>
            </a:bodyPr>
            <a:lstStyle/>
            <a:p>
              <a:r>
                <a:rPr lang="en-US" altLang="zh-CN" sz="3200" dirty="0">
                  <a:latin typeface="宋体" panose="02010600030101010101" pitchFamily="2" charset="-122"/>
                  <a:ea typeface="宋体" panose="02010600030101010101" pitchFamily="2" charset="-122"/>
                </a:rPr>
                <a:t>  </a:t>
              </a:r>
              <a:r>
                <a:rPr lang="zh-CN" altLang="zh-CN" sz="3200" dirty="0">
                  <a:latin typeface="宋体" panose="02010600030101010101" pitchFamily="2" charset="-122"/>
                  <a:ea typeface="宋体" panose="02010600030101010101" pitchFamily="2" charset="-122"/>
                </a:rPr>
                <a:t>在一个复杂事务处理中，由于多个模块间进行信息传递与协作，且消息间存在先后顺序，因此基于顺序图具有描述业务消息时间顺序的特性</a:t>
              </a:r>
              <a:r>
                <a:rPr lang="zh-CN" altLang="en-US" sz="3200" dirty="0">
                  <a:latin typeface="宋体" panose="02010600030101010101" pitchFamily="2" charset="-122"/>
                  <a:ea typeface="宋体" panose="02010600030101010101" pitchFamily="2" charset="-122"/>
                </a:rPr>
                <a:t>。</a:t>
              </a:r>
              <a:endParaRPr lang="zh-CN" altLang="zh-CN" sz="3200" dirty="0">
                <a:latin typeface="宋体" panose="02010600030101010101" pitchFamily="2" charset="-122"/>
                <a:ea typeface="宋体" panose="02010600030101010101" pitchFamily="2" charset="-122"/>
              </a:endParaRP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65000"/>
                    <a:lumOff val="35000"/>
                  </a:schemeClr>
                </a:solidFill>
                <a:latin typeface="等线" panose="02010600030101010101" charset="-122"/>
                <a:ea typeface="等线" panose="02010600030101010101" charset="-122"/>
              </a:rPr>
              <a:t>01</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30377"/>
            <a:ext cx="1786715" cy="646331"/>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等线" panose="02010600030101010101" charset="-122"/>
                <a:ea typeface="等线" panose="02010600030101010101" charset="-122"/>
                <a:cs typeface="+mj-lt"/>
                <a:sym typeface="+mn-ea"/>
              </a:rPr>
              <a:t>顺序图</a:t>
            </a:r>
          </a:p>
        </p:txBody>
      </p:sp>
      <p:pic>
        <p:nvPicPr>
          <p:cNvPr id="6" name="图片 5">
            <a:extLst>
              <a:ext uri="{FF2B5EF4-FFF2-40B4-BE49-F238E27FC236}">
                <a16:creationId xmlns:a16="http://schemas.microsoft.com/office/drawing/2014/main" id="{BE904921-EB27-470B-A523-06BB5CBEA1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9174" y="1078070"/>
            <a:ext cx="3583185" cy="5601485"/>
          </a:xfrm>
          <a:prstGeom prst="rect">
            <a:avLst/>
          </a:prstGeom>
        </p:spPr>
      </p:pic>
    </p:spTree>
    <p:extLst>
      <p:ext uri="{BB962C8B-B14F-4D97-AF65-F5344CB8AC3E}">
        <p14:creationId xmlns:p14="http://schemas.microsoft.com/office/powerpoint/2010/main" val="3567573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斜纹 7"/>
          <p:cNvSpPr/>
          <p:nvPr/>
        </p:nvSpPr>
        <p:spPr>
          <a:xfrm rot="10800000">
            <a:off x="8942705" y="3945890"/>
            <a:ext cx="3248660" cy="2912745"/>
          </a:xfrm>
          <a:prstGeom prst="diagStripe">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3" name="组合 12"/>
          <p:cNvGrpSpPr/>
          <p:nvPr/>
        </p:nvGrpSpPr>
        <p:grpSpPr>
          <a:xfrm>
            <a:off x="156415" y="1064259"/>
            <a:ext cx="10900837" cy="1129037"/>
            <a:chOff x="669" y="3431"/>
            <a:chExt cx="14186" cy="1545"/>
          </a:xfrm>
        </p:grpSpPr>
        <p:sp>
          <p:nvSpPr>
            <p:cNvPr id="9" name="文本框 8"/>
            <p:cNvSpPr txBox="1"/>
            <p:nvPr/>
          </p:nvSpPr>
          <p:spPr>
            <a:xfrm>
              <a:off x="669" y="3431"/>
              <a:ext cx="5558" cy="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Calibri Light"/>
                <a:ea typeface="宋体" panose="02010600030101010101" pitchFamily="2" charset="-122"/>
                <a:cs typeface="Calibri Light"/>
                <a:sym typeface="+mn-ea"/>
              </a:endParaRPr>
            </a:p>
          </p:txBody>
        </p:sp>
        <p:sp>
          <p:nvSpPr>
            <p:cNvPr id="10" name="文本框 9"/>
            <p:cNvSpPr txBox="1"/>
            <p:nvPr/>
          </p:nvSpPr>
          <p:spPr>
            <a:xfrm>
              <a:off x="826" y="4176"/>
              <a:ext cx="14029" cy="800"/>
            </a:xfrm>
            <a:prstGeom prst="rect">
              <a:avLst/>
            </a:prstGeom>
            <a:noFill/>
          </p:spPr>
          <p:txBody>
            <a:bodyPr wrap="square" rtlCol="0" anchor="t">
              <a:spAutoFit/>
            </a:bodyPr>
            <a:lstStyle/>
            <a:p>
              <a:r>
                <a:rPr lang="zh-CN" altLang="zh-CN" sz="3200" dirty="0">
                  <a:latin typeface="宋体" panose="02010600030101010101" pitchFamily="2" charset="-122"/>
                  <a:ea typeface="宋体" panose="02010600030101010101" pitchFamily="2" charset="-122"/>
                </a:rPr>
                <a:t>顺序图和流程图有什么区别？</a:t>
              </a:r>
            </a:p>
          </p:txBody>
        </p:sp>
      </p:grpSp>
      <p:cxnSp>
        <p:nvCxnSpPr>
          <p:cNvPr id="5" name="直接连接符 4"/>
          <p:cNvCxnSpPr>
            <a:cxnSpLocks/>
          </p:cNvCxnSpPr>
          <p:nvPr/>
        </p:nvCxnSpPr>
        <p:spPr>
          <a:xfrm flipV="1">
            <a:off x="876666" y="792136"/>
            <a:ext cx="5968336" cy="4385"/>
          </a:xfrm>
          <a:prstGeom prst="line">
            <a:avLst/>
          </a:prstGeom>
          <a:ln w="12700" cmpd="sng">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圆角矩形 14">
            <a:extLst>
              <a:ext uri="{FF2B5EF4-FFF2-40B4-BE49-F238E27FC236}">
                <a16:creationId xmlns:a16="http://schemas.microsoft.com/office/drawing/2014/main" id="{67362402-93E8-44D6-ADCB-3D99AA07A607}"/>
              </a:ext>
            </a:extLst>
          </p:cNvPr>
          <p:cNvSpPr/>
          <p:nvPr/>
        </p:nvSpPr>
        <p:spPr>
          <a:xfrm>
            <a:off x="156666" y="93012"/>
            <a:ext cx="720000" cy="72000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01</a:t>
            </a:r>
          </a:p>
        </p:txBody>
      </p:sp>
      <p:sp>
        <p:nvSpPr>
          <p:cNvPr id="12" name="文本框 11">
            <a:extLst>
              <a:ext uri="{FF2B5EF4-FFF2-40B4-BE49-F238E27FC236}">
                <a16:creationId xmlns:a16="http://schemas.microsoft.com/office/drawing/2014/main" id="{EF9A9187-BD8D-4DCA-80F6-D3D64F83D641}"/>
              </a:ext>
            </a:extLst>
          </p:cNvPr>
          <p:cNvSpPr txBox="1"/>
          <p:nvPr/>
        </p:nvSpPr>
        <p:spPr>
          <a:xfrm>
            <a:off x="876666" y="122452"/>
            <a:ext cx="22571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b="1" dirty="0">
                <a:solidFill>
                  <a:prstClr val="black">
                    <a:lumMod val="65000"/>
                    <a:lumOff val="35000"/>
                  </a:prstClr>
                </a:solidFill>
                <a:latin typeface="Calibri Light"/>
                <a:ea typeface="宋体" panose="02010600030101010101" pitchFamily="2" charset="-122"/>
                <a:cs typeface="Calibri Light"/>
                <a:sym typeface="+mn-ea"/>
              </a:rPr>
              <a:t>Question2</a:t>
            </a: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Calibri Light"/>
              <a:ea typeface="宋体" panose="02010600030101010101" pitchFamily="2" charset="-122"/>
              <a:cs typeface="Calibri Light"/>
              <a:sym typeface="+mn-ea"/>
            </a:endParaRPr>
          </a:p>
        </p:txBody>
      </p:sp>
      <p:sp>
        <p:nvSpPr>
          <p:cNvPr id="14" name="文本框 13">
            <a:extLst>
              <a:ext uri="{FF2B5EF4-FFF2-40B4-BE49-F238E27FC236}">
                <a16:creationId xmlns:a16="http://schemas.microsoft.com/office/drawing/2014/main" id="{85638C3A-A5C2-44F5-B150-74A9270C62E6}"/>
              </a:ext>
            </a:extLst>
          </p:cNvPr>
          <p:cNvSpPr txBox="1"/>
          <p:nvPr/>
        </p:nvSpPr>
        <p:spPr>
          <a:xfrm>
            <a:off x="277057" y="2737718"/>
            <a:ext cx="9616081" cy="2677656"/>
          </a:xfrm>
          <a:prstGeom prst="rect">
            <a:avLst/>
          </a:prstGeom>
          <a:noFill/>
        </p:spPr>
        <p:txBody>
          <a:bodyPr wrap="square">
            <a:spAutoFit/>
          </a:bodyPr>
          <a:lstStyle/>
          <a:p>
            <a:r>
              <a:rPr lang="zh-CN" altLang="zh-CN" sz="2800" dirty="0">
                <a:solidFill>
                  <a:srgbClr val="FF0000"/>
                </a:solidFill>
                <a:latin typeface="宋体" panose="02010600030101010101" pitchFamily="2" charset="-122"/>
              </a:rPr>
              <a:t>答：流程图面向业务逻辑，不涉及软件内部的组件和结构，不涉及业务逻辑处理的参与者，只考虑业务处理的步骤及流程。</a:t>
            </a:r>
          </a:p>
          <a:p>
            <a:r>
              <a:rPr lang="zh-CN" altLang="zh-CN" sz="2800" dirty="0">
                <a:solidFill>
                  <a:srgbClr val="FF0000"/>
                </a:solidFill>
                <a:latin typeface="宋体" panose="02010600030101010101" pitchFamily="2" charset="-122"/>
              </a:rPr>
              <a:t>时序图，通过业务处理的参与者的顺序协作来展示软件的不同组件如何协作来完成业务。描述了软件的组成者如何协作来完成业务逻辑。涉及到了软件的组成和软件的功能（能力）</a:t>
            </a:r>
            <a:endParaRPr lang="zh-CN" altLang="en-US" sz="2800" dirty="0">
              <a:solidFill>
                <a:srgbClr val="FF0000"/>
              </a:solidFill>
              <a:latin typeface="宋体" panose="02010600030101010101" pitchFamily="2" charset="-122"/>
            </a:endParaRPr>
          </a:p>
        </p:txBody>
      </p:sp>
    </p:spTree>
    <p:extLst>
      <p:ext uri="{BB962C8B-B14F-4D97-AF65-F5344CB8AC3E}">
        <p14:creationId xmlns:p14="http://schemas.microsoft.com/office/powerpoint/2010/main" val="13143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2193</TotalTime>
  <Words>2840</Words>
  <Application>Microsoft Office PowerPoint</Application>
  <PresentationFormat>宽屏</PresentationFormat>
  <Paragraphs>264</Paragraphs>
  <Slides>41</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41</vt:i4>
      </vt:variant>
    </vt:vector>
  </HeadingPairs>
  <TitlesOfParts>
    <vt:vector size="48" baseType="lpstr">
      <vt:lpstr>等线</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killer Calculus</cp:lastModifiedBy>
  <cp:revision>31</cp:revision>
  <dcterms:created xsi:type="dcterms:W3CDTF">2019-03-07T12:48:00Z</dcterms:created>
  <dcterms:modified xsi:type="dcterms:W3CDTF">2022-05-15T14:14:51Z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2052-11.8.2.8053</vt:lpwstr>
  </property>
</Properties>
</file>